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90" r:id="rId4"/>
    <p:sldId id="291" r:id="rId5"/>
    <p:sldId id="258" r:id="rId6"/>
    <p:sldId id="267" r:id="rId7"/>
    <p:sldId id="273" r:id="rId8"/>
    <p:sldId id="274" r:id="rId9"/>
    <p:sldId id="275" r:id="rId10"/>
    <p:sldId id="276" r:id="rId11"/>
    <p:sldId id="277" r:id="rId12"/>
    <p:sldId id="259" r:id="rId13"/>
    <p:sldId id="288" r:id="rId14"/>
    <p:sldId id="289" r:id="rId15"/>
    <p:sldId id="260" r:id="rId16"/>
    <p:sldId id="280" r:id="rId17"/>
    <p:sldId id="281" r:id="rId18"/>
    <p:sldId id="262" r:id="rId19"/>
    <p:sldId id="284" r:id="rId20"/>
    <p:sldId id="282" r:id="rId21"/>
    <p:sldId id="285" r:id="rId22"/>
    <p:sldId id="283" r:id="rId23"/>
    <p:sldId id="287" r:id="rId24"/>
    <p:sldId id="264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87861" autoAdjust="0"/>
  </p:normalViewPr>
  <p:slideViewPr>
    <p:cSldViewPr snapToGrid="0">
      <p:cViewPr>
        <p:scale>
          <a:sx n="50" d="100"/>
          <a:sy n="50" d="100"/>
        </p:scale>
        <p:origin x="-446" y="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545AE-2248-4B37-B533-37D656942133}" type="datetimeFigureOut">
              <a:rPr lang="fr-FR" smtClean="0"/>
              <a:t>19/07/2015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4F7EB-FD24-4F46-B55B-B8183C79F2B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621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4F7EB-FD24-4F46-B55B-B8183C79F2B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2488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4F7EB-FD24-4F46-B55B-B8183C79F2B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106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4F7EB-FD24-4F46-B55B-B8183C79F2B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9515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4F7EB-FD24-4F46-B55B-B8183C79F2B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531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4F7EB-FD24-4F46-B55B-B8183C79F2B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1696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4F7EB-FD24-4F46-B55B-B8183C79F2B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170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4F7EB-FD24-4F46-B55B-B8183C79F2B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125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First</a:t>
            </a:r>
            <a:r>
              <a:rPr lang="fr-FR" baseline="0" dirty="0" smtClean="0"/>
              <a:t> of all, </a:t>
            </a:r>
            <a:r>
              <a:rPr lang="fr-FR" baseline="0" dirty="0" err="1" smtClean="0"/>
              <a:t>starting</a:t>
            </a:r>
            <a:r>
              <a:rPr lang="fr-FR" baseline="0" dirty="0" smtClean="0"/>
              <a:t> at 1024 bytes in the initial pool, </a:t>
            </a:r>
            <a:r>
              <a:rPr lang="fr-FR" baseline="0" dirty="0" err="1" smtClean="0"/>
              <a:t>there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no </a:t>
            </a:r>
            <a:r>
              <a:rPr lang="fr-FR" baseline="0" dirty="0" err="1" smtClean="0"/>
              <a:t>need</a:t>
            </a:r>
            <a:r>
              <a:rPr lang="fr-FR" baseline="0" dirty="0" smtClean="0"/>
              <a:t> for </a:t>
            </a:r>
            <a:r>
              <a:rPr lang="fr-FR" baseline="0" dirty="0" err="1" smtClean="0"/>
              <a:t>refills</a:t>
            </a:r>
            <a:r>
              <a:rPr lang="fr-FR" baseline="0" dirty="0" smtClean="0"/>
              <a:t>: the </a:t>
            </a:r>
            <a:r>
              <a:rPr lang="fr-FR" baseline="0" dirty="0" err="1" smtClean="0"/>
              <a:t>executions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1024 and 2048 bytes are </a:t>
            </a:r>
            <a:r>
              <a:rPr lang="fr-FR" baseline="0" dirty="0" err="1" smtClean="0"/>
              <a:t>exactly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same</a:t>
            </a:r>
            <a:r>
              <a:rPr lang="fr-FR" baseline="0" dirty="0" smtClean="0"/>
              <a:t> (</a:t>
            </a:r>
            <a:r>
              <a:rPr lang="fr-FR" baseline="0" dirty="0" err="1" smtClean="0"/>
              <a:t>same</a:t>
            </a:r>
            <a:r>
              <a:rPr lang="fr-FR" baseline="0" dirty="0" smtClean="0"/>
              <a:t> timings and </a:t>
            </a:r>
            <a:r>
              <a:rPr lang="fr-FR" baseline="0" dirty="0" err="1" smtClean="0"/>
              <a:t>execution</a:t>
            </a:r>
            <a:r>
              <a:rPr lang="fr-FR" baseline="0" dirty="0" smtClean="0"/>
              <a:t> traces). </a:t>
            </a:r>
          </a:p>
          <a:p>
            <a:endParaRPr lang="fr-FR" baseline="0" dirty="0" smtClean="0"/>
          </a:p>
          <a:p>
            <a:r>
              <a:rPr lang="fr-FR" baseline="0" dirty="0" smtClean="0"/>
              <a:t>For 64, 128 and 256 bytes, </a:t>
            </a:r>
            <a:r>
              <a:rPr lang="fr-FR" baseline="0" dirty="0" err="1" smtClean="0"/>
              <a:t>we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see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linear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decrease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which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would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expect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since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number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refills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also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decreases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linearly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smtClean="0"/>
              <a:t>For 256 and 512 bytes, </a:t>
            </a:r>
            <a:r>
              <a:rPr lang="fr-FR" baseline="0" dirty="0" err="1" smtClean="0"/>
              <a:t>both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necessitate</a:t>
            </a:r>
            <a:r>
              <a:rPr lang="fr-FR" baseline="0" dirty="0" smtClean="0"/>
              <a:t> 1 </a:t>
            </a:r>
            <a:r>
              <a:rPr lang="fr-FR" baseline="0" dirty="0" err="1" smtClean="0"/>
              <a:t>refill</a:t>
            </a:r>
            <a:r>
              <a:rPr lang="fr-FR" baseline="0" dirty="0" smtClean="0"/>
              <a:t>. This </a:t>
            </a:r>
            <a:r>
              <a:rPr lang="fr-FR" baseline="0" dirty="0" err="1" smtClean="0"/>
              <a:t>refill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happens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earlier</a:t>
            </a:r>
            <a:r>
              <a:rPr lang="fr-FR" baseline="0" dirty="0" smtClean="0"/>
              <a:t> in the 256 bytes case. The </a:t>
            </a:r>
            <a:r>
              <a:rPr lang="fr-FR" baseline="0" dirty="0" err="1" smtClean="0"/>
              <a:t>refill</a:t>
            </a:r>
            <a:r>
              <a:rPr lang="fr-FR" baseline="0" dirty="0" smtClean="0"/>
              <a:t> in the 512 bytes cases </a:t>
            </a:r>
            <a:r>
              <a:rPr lang="fr-FR" baseline="0" dirty="0" err="1" smtClean="0"/>
              <a:t>happens</a:t>
            </a:r>
            <a:r>
              <a:rPr lang="fr-FR" baseline="0" dirty="0" smtClean="0"/>
              <a:t> at a time </a:t>
            </a:r>
            <a:r>
              <a:rPr lang="fr-FR" baseline="0" dirty="0" err="1" smtClean="0"/>
              <a:t>such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leads to </a:t>
            </a:r>
            <a:r>
              <a:rPr lang="fr-FR" baseline="0" dirty="0" err="1" smtClean="0"/>
              <a:t>additional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conflicts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aborts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when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execution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resumes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hence</a:t>
            </a:r>
            <a:r>
              <a:rPr lang="fr-FR" baseline="0" dirty="0" smtClean="0"/>
              <a:t> the timing </a:t>
            </a:r>
            <a:r>
              <a:rPr lang="fr-FR" baseline="0" dirty="0" err="1" smtClean="0"/>
              <a:t>overhead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compared</a:t>
            </a:r>
            <a:r>
              <a:rPr lang="fr-FR" baseline="0" dirty="0" smtClean="0"/>
              <a:t> to 256 bytes.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Finally</a:t>
            </a:r>
            <a:r>
              <a:rPr lang="fr-FR" baseline="0" dirty="0" smtClean="0"/>
              <a:t>, the gain </a:t>
            </a:r>
            <a:r>
              <a:rPr lang="fr-FR" baseline="0" dirty="0" err="1" smtClean="0"/>
              <a:t>between</a:t>
            </a:r>
            <a:r>
              <a:rPr lang="fr-FR" baseline="0" dirty="0" smtClean="0"/>
              <a:t> 256 bytes (1 </a:t>
            </a:r>
            <a:r>
              <a:rPr lang="fr-FR" baseline="0" dirty="0" err="1" smtClean="0"/>
              <a:t>abort</a:t>
            </a:r>
            <a:r>
              <a:rPr lang="fr-FR" baseline="0" dirty="0" smtClean="0"/>
              <a:t>) and 1024 (0 </a:t>
            </a:r>
            <a:r>
              <a:rPr lang="fr-FR" baseline="0" dirty="0" err="1" smtClean="0"/>
              <a:t>abort</a:t>
            </a:r>
            <a:r>
              <a:rPr lang="fr-FR" baseline="0" dirty="0" smtClean="0"/>
              <a:t>)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not as </a:t>
            </a:r>
            <a:r>
              <a:rPr lang="fr-FR" baseline="0" dirty="0" err="1" smtClean="0"/>
              <a:t>big</a:t>
            </a:r>
            <a:r>
              <a:rPr lang="fr-FR" baseline="0" dirty="0" smtClean="0"/>
              <a:t> as </a:t>
            </a:r>
            <a:r>
              <a:rPr lang="fr-FR" baseline="0" dirty="0" err="1" smtClean="0"/>
              <a:t>we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would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expect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looking</a:t>
            </a:r>
            <a:r>
              <a:rPr lang="fr-FR" baseline="0" dirty="0" smtClean="0"/>
              <a:t> at the </a:t>
            </a:r>
            <a:r>
              <a:rPr lang="fr-FR" baseline="0" dirty="0" err="1" smtClean="0"/>
              <a:t>linear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decrease</a:t>
            </a:r>
            <a:r>
              <a:rPr lang="fr-FR" baseline="0" dirty="0" smtClean="0"/>
              <a:t> at the </a:t>
            </a:r>
            <a:r>
              <a:rPr lang="fr-FR" baseline="0" dirty="0" err="1" smtClean="0"/>
              <a:t>start</a:t>
            </a:r>
            <a:r>
              <a:rPr lang="fr-FR" baseline="0" dirty="0" smtClean="0"/>
              <a:t> of the figure. I </a:t>
            </a:r>
            <a:r>
              <a:rPr lang="fr-FR" baseline="0" dirty="0" err="1" smtClean="0"/>
              <a:t>believe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due to the </a:t>
            </a:r>
            <a:r>
              <a:rPr lang="fr-FR" baseline="0" dirty="0" err="1" smtClean="0"/>
              <a:t>fact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abort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overhead</a:t>
            </a:r>
            <a:r>
              <a:rPr lang="fr-FR" baseline="0" dirty="0" smtClean="0"/>
              <a:t> on the </a:t>
            </a:r>
            <a:r>
              <a:rPr lang="fr-FR" baseline="0" dirty="0" err="1" smtClean="0"/>
              <a:t>core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partially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covered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regular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conflicts</a:t>
            </a:r>
            <a:r>
              <a:rPr lang="fr-FR" baseline="0" dirty="0" smtClean="0"/>
              <a:t>/</a:t>
            </a:r>
            <a:r>
              <a:rPr lang="fr-FR" baseline="0" dirty="0" err="1" smtClean="0"/>
              <a:t>aborts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cores</a:t>
            </a:r>
            <a:r>
              <a:rPr lang="fr-FR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4F7EB-FD24-4F46-B55B-B8183C79F2BA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9362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In the </a:t>
            </a:r>
            <a:r>
              <a:rPr lang="fr-FR" dirty="0" err="1" smtClean="0"/>
              <a:t>worst</a:t>
            </a:r>
            <a:r>
              <a:rPr lang="fr-FR" dirty="0" smtClean="0"/>
              <a:t> case (64 bytes),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16% </a:t>
            </a:r>
            <a:r>
              <a:rPr lang="fr-FR" dirty="0" err="1" smtClean="0"/>
              <a:t>overhead</a:t>
            </a:r>
            <a:r>
              <a:rPr lang="fr-FR" dirty="0" smtClean="0"/>
              <a:t> in the </a:t>
            </a:r>
            <a:r>
              <a:rPr lang="fr-FR" dirty="0" err="1" smtClean="0"/>
              <a:t>program’s</a:t>
            </a:r>
            <a:r>
              <a:rPr lang="fr-FR" dirty="0" smtClean="0"/>
              <a:t> </a:t>
            </a:r>
            <a:r>
              <a:rPr lang="fr-FR" dirty="0" err="1" smtClean="0"/>
              <a:t>execution</a:t>
            </a:r>
            <a:r>
              <a:rPr lang="fr-FR" dirty="0" smtClean="0"/>
              <a:t> time, due to the multiple</a:t>
            </a:r>
            <a:r>
              <a:rPr lang="fr-FR" baseline="0" dirty="0" smtClean="0"/>
              <a:t> </a:t>
            </a:r>
            <a:r>
              <a:rPr lang="fr-FR" dirty="0" err="1" smtClean="0"/>
              <a:t>refills</a:t>
            </a:r>
            <a:r>
              <a:rPr lang="fr-FR" dirty="0" smtClean="0"/>
              <a:t> on the </a:t>
            </a:r>
            <a:r>
              <a:rPr lang="fr-FR" dirty="0" err="1" smtClean="0"/>
              <a:t>various</a:t>
            </a:r>
            <a:r>
              <a:rPr lang="fr-FR" dirty="0" smtClean="0"/>
              <a:t> </a:t>
            </a:r>
            <a:r>
              <a:rPr lang="fr-FR" dirty="0" err="1" smtClean="0"/>
              <a:t>cores</a:t>
            </a:r>
            <a:r>
              <a:rPr lang="fr-FR" dirty="0" smtClean="0"/>
              <a:t>, and to the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additional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regular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conflicts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produce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smtClean="0"/>
              <a:t>One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see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as </a:t>
            </a:r>
            <a:r>
              <a:rPr lang="fr-FR" baseline="0" dirty="0" err="1" smtClean="0"/>
              <a:t>huge</a:t>
            </a:r>
            <a:r>
              <a:rPr lang="fr-FR" baseline="0" dirty="0" smtClean="0"/>
              <a:t>, but </a:t>
            </a:r>
            <a:r>
              <a:rPr lang="fr-FR" baseline="0" dirty="0" err="1" smtClean="0"/>
              <a:t>we</a:t>
            </a:r>
            <a:r>
              <a:rPr lang="fr-FR" baseline="0" dirty="0" smtClean="0"/>
              <a:t> must </a:t>
            </a:r>
            <a:r>
              <a:rPr lang="fr-FR" baseline="0" dirty="0" err="1" smtClean="0"/>
              <a:t>keep</a:t>
            </a:r>
            <a:r>
              <a:rPr lang="fr-FR" baseline="0" dirty="0" smtClean="0"/>
              <a:t> in </a:t>
            </a:r>
            <a:r>
              <a:rPr lang="fr-FR" baseline="0" dirty="0" err="1" smtClean="0"/>
              <a:t>mind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choosing</a:t>
            </a:r>
            <a:r>
              <a:rPr lang="fr-FR" baseline="0" dirty="0" smtClean="0"/>
              <a:t> 64 bytes for </a:t>
            </a:r>
            <a:r>
              <a:rPr lang="fr-FR" baseline="0" dirty="0" err="1" smtClean="0"/>
              <a:t>each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really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need</a:t>
            </a:r>
            <a:r>
              <a:rPr lang="fr-FR" baseline="0" dirty="0" smtClean="0"/>
              <a:t> 1024 </a:t>
            </a:r>
            <a:r>
              <a:rPr lang="fr-FR" baseline="0" dirty="0" err="1" smtClean="0"/>
              <a:t>means</a:t>
            </a:r>
            <a:r>
              <a:rPr lang="fr-FR" baseline="0" dirty="0" smtClean="0"/>
              <a:t> an </a:t>
            </a:r>
            <a:r>
              <a:rPr lang="fr-FR" baseline="0" dirty="0" err="1" smtClean="0"/>
              <a:t>error</a:t>
            </a:r>
            <a:r>
              <a:rPr lang="fr-FR" baseline="0" dirty="0" smtClean="0"/>
              <a:t> by a factor of 16 </a:t>
            </a:r>
            <a:r>
              <a:rPr lang="fr-FR" baseline="0" dirty="0" err="1" smtClean="0"/>
              <a:t>when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choosing</a:t>
            </a:r>
            <a:r>
              <a:rPr lang="fr-FR" baseline="0" dirty="0" smtClean="0"/>
              <a:t> the size, </a:t>
            </a:r>
            <a:r>
              <a:rPr lang="fr-FR" baseline="0" dirty="0" err="1" smtClean="0"/>
              <a:t>which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also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big</a:t>
            </a:r>
            <a:r>
              <a:rPr lang="fr-FR" baseline="0" dirty="0" smtClean="0"/>
              <a:t>.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Here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see</a:t>
            </a:r>
            <a:r>
              <a:rPr lang="fr-FR" baseline="0" dirty="0" smtClean="0"/>
              <a:t> the importance of </a:t>
            </a:r>
            <a:r>
              <a:rPr lang="fr-FR" baseline="0" dirty="0" err="1" smtClean="0"/>
              <a:t>designing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well</a:t>
            </a:r>
            <a:r>
              <a:rPr lang="fr-FR" baseline="0" dirty="0" smtClean="0"/>
              <a:t> the initial size of the pools. 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We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also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see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our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mechanism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(at the </a:t>
            </a:r>
            <a:r>
              <a:rPr lang="fr-FR" baseline="0" dirty="0" err="1" smtClean="0"/>
              <a:t>expense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some</a:t>
            </a:r>
            <a:r>
              <a:rPr lang="fr-FR" baseline="0" dirty="0" smtClean="0"/>
              <a:t> performance – no free lunch) </a:t>
            </a:r>
            <a:r>
              <a:rPr lang="fr-FR" baseline="0" dirty="0" err="1" smtClean="0"/>
              <a:t>provide</a:t>
            </a:r>
            <a:r>
              <a:rPr lang="fr-FR" baseline="0" dirty="0" smtClean="0"/>
              <a:t> extra </a:t>
            </a:r>
            <a:r>
              <a:rPr lang="fr-FR" baseline="0" dirty="0" err="1" smtClean="0"/>
              <a:t>flexibility</a:t>
            </a:r>
            <a:r>
              <a:rPr lang="fr-FR" baseline="0" dirty="0" smtClean="0"/>
              <a:t> to the system. So for </a:t>
            </a:r>
            <a:r>
              <a:rPr lang="fr-FR" baseline="0" dirty="0" err="1" smtClean="0"/>
              <a:t>systems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only</a:t>
            </a:r>
            <a:r>
              <a:rPr lang="fr-FR" baseline="0" dirty="0" smtClean="0"/>
              <a:t> possible to </a:t>
            </a:r>
            <a:r>
              <a:rPr lang="fr-FR" baseline="0" dirty="0" err="1" smtClean="0"/>
              <a:t>make</a:t>
            </a:r>
            <a:r>
              <a:rPr lang="fr-FR" baseline="0" dirty="0" smtClean="0"/>
              <a:t> conservative </a:t>
            </a:r>
            <a:r>
              <a:rPr lang="fr-FR" baseline="0" dirty="0" err="1" smtClean="0"/>
              <a:t>predictions</a:t>
            </a:r>
            <a:r>
              <a:rPr lang="fr-FR" baseline="0" dirty="0" smtClean="0"/>
              <a:t> on the </a:t>
            </a:r>
            <a:r>
              <a:rPr lang="fr-FR" baseline="0" dirty="0" err="1" smtClean="0"/>
              <a:t>required</a:t>
            </a:r>
            <a:r>
              <a:rPr lang="fr-FR" baseline="0" dirty="0" smtClean="0"/>
              <a:t> size of the pool, or if </a:t>
            </a:r>
            <a:r>
              <a:rPr lang="fr-FR" baseline="0" dirty="0" err="1" smtClean="0"/>
              <a:t>you</a:t>
            </a:r>
            <a:r>
              <a:rPr lang="fr-FR" baseline="0" dirty="0" smtClean="0"/>
              <a:t> do not </a:t>
            </a:r>
            <a:r>
              <a:rPr lang="fr-FR" baseline="0" dirty="0" err="1" smtClean="0"/>
              <a:t>want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predict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because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would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require</a:t>
            </a:r>
            <a:r>
              <a:rPr lang="fr-FR" baseline="0" dirty="0" smtClean="0"/>
              <a:t> (time and money) </a:t>
            </a:r>
            <a:r>
              <a:rPr lang="fr-FR" baseline="0" dirty="0" err="1" smtClean="0"/>
              <a:t>expensive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static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analysis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interesting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consider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tradeoff</a:t>
            </a:r>
            <a:r>
              <a:rPr lang="fr-FR" baseline="0" dirty="0" smtClean="0"/>
              <a:t>: sacrifice a bit of performance for </a:t>
            </a:r>
            <a:r>
              <a:rPr lang="fr-FR" baseline="0" dirty="0" err="1" smtClean="0"/>
              <a:t>greater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flexibility</a:t>
            </a:r>
            <a:r>
              <a:rPr lang="fr-FR" baseline="0" dirty="0" smtClean="0"/>
              <a:t> and/or </a:t>
            </a:r>
            <a:r>
              <a:rPr lang="fr-FR" baseline="0" dirty="0" err="1" smtClean="0"/>
              <a:t>less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static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analysis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during</a:t>
            </a:r>
            <a:r>
              <a:rPr lang="fr-FR" baseline="0" dirty="0" smtClean="0"/>
              <a:t> the design phase of the system.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Also</a:t>
            </a:r>
            <a:r>
              <a:rPr lang="fr-FR" baseline="0" dirty="0" smtClean="0"/>
              <a:t>, in </a:t>
            </a:r>
            <a:r>
              <a:rPr lang="fr-FR" baseline="0" dirty="0" err="1" smtClean="0"/>
              <a:t>combination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future </a:t>
            </a:r>
            <a:r>
              <a:rPr lang="fr-FR" baseline="0" dirty="0" err="1" smtClean="0"/>
              <a:t>work</a:t>
            </a:r>
            <a:r>
              <a:rPr lang="fr-FR" baseline="0" dirty="0" smtClean="0"/>
              <a:t> (memory </a:t>
            </a:r>
            <a:r>
              <a:rPr lang="fr-FR" baseline="0" dirty="0" err="1" smtClean="0"/>
              <a:t>stealing</a:t>
            </a:r>
            <a:r>
              <a:rPr lang="fr-FR" baseline="0" dirty="0" smtClean="0"/>
              <a:t> and/or </a:t>
            </a:r>
            <a:r>
              <a:rPr lang="fr-FR" baseline="0" dirty="0" err="1" smtClean="0"/>
              <a:t>returning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some</a:t>
            </a:r>
            <a:r>
              <a:rPr lang="fr-FR" baseline="0" dirty="0" smtClean="0"/>
              <a:t> memory to the </a:t>
            </a:r>
            <a:r>
              <a:rPr lang="fr-FR" baseline="0" dirty="0" err="1" smtClean="0"/>
              <a:t>heap</a:t>
            </a:r>
            <a:r>
              <a:rPr lang="fr-FR" baseline="0" dirty="0" smtClean="0"/>
              <a:t> at </a:t>
            </a:r>
            <a:r>
              <a:rPr lang="fr-FR" baseline="0" dirty="0" err="1" smtClean="0"/>
              <a:t>some</a:t>
            </a:r>
            <a:r>
              <a:rPr lang="fr-FR" baseline="0" dirty="0" smtClean="0"/>
              <a:t> points in the </a:t>
            </a:r>
            <a:r>
              <a:rPr lang="fr-FR" baseline="0" dirty="0" err="1" smtClean="0"/>
              <a:t>execution</a:t>
            </a:r>
            <a:r>
              <a:rPr lang="fr-FR" baseline="0" dirty="0" smtClean="0"/>
              <a:t>),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extra </a:t>
            </a:r>
            <a:r>
              <a:rPr lang="fr-FR" baseline="0" dirty="0" err="1" smtClean="0"/>
              <a:t>flexibility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allows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systems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run</a:t>
            </a:r>
            <a:r>
              <a:rPr lang="fr-FR" baseline="0" dirty="0" smtClean="0"/>
              <a:t> applications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embedded</a:t>
            </a:r>
            <a:r>
              <a:rPr lang="fr-FR" baseline="0" dirty="0" smtClean="0"/>
              <a:t> memory </a:t>
            </a:r>
            <a:r>
              <a:rPr lang="fr-FR" baseline="0" dirty="0" err="1" smtClean="0"/>
              <a:t>than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a </a:t>
            </a:r>
            <a:r>
              <a:rPr lang="fr-FR" baseline="0" dirty="0" err="1" smtClean="0"/>
              <a:t>static</a:t>
            </a:r>
            <a:r>
              <a:rPr lang="fr-FR" baseline="0" dirty="0" smtClean="0"/>
              <a:t> allocation </a:t>
            </a:r>
            <a:r>
              <a:rPr lang="fr-FR" baseline="0" dirty="0" err="1" smtClean="0"/>
              <a:t>scheme</a:t>
            </a:r>
            <a:r>
              <a:rPr lang="fr-FR" baseline="0" dirty="0" smtClean="0"/>
              <a:t>.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4F7EB-FD24-4F46-B55B-B8183C79F2BA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644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86CE2-C6C4-49EB-B206-697A0DD45353}" type="datetime1">
              <a:rPr lang="fr-FR" smtClean="0"/>
              <a:t>19/07/2015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03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1A395-E6EE-4E88-8078-2EC97E932416}" type="datetime1">
              <a:rPr lang="fr-FR" smtClean="0"/>
              <a:t>19/07/2015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33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938C-D986-45D2-BC7D-33D61DC755FF}" type="datetime1">
              <a:rPr lang="fr-FR" smtClean="0"/>
              <a:t>19/07/2015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046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000099"/>
                </a:solidFill>
              </a:defRPr>
            </a:lvl1pPr>
            <a:lvl2pPr>
              <a:defRPr sz="2800">
                <a:solidFill>
                  <a:srgbClr val="000099"/>
                </a:solidFill>
              </a:defRPr>
            </a:lvl2pPr>
            <a:lvl3pPr>
              <a:defRPr sz="2400">
                <a:solidFill>
                  <a:srgbClr val="000099"/>
                </a:solidFill>
              </a:defRPr>
            </a:lvl3pPr>
            <a:lvl4pPr>
              <a:defRPr sz="2000">
                <a:solidFill>
                  <a:srgbClr val="000099"/>
                </a:solidFill>
              </a:defRPr>
            </a:lvl4pPr>
            <a:lvl5pPr>
              <a:defRPr sz="2000">
                <a:solidFill>
                  <a:srgbClr val="000099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FA724-BEE8-4967-B248-A86C1A99754B}" type="datetime1">
              <a:rPr lang="fr-FR" smtClean="0"/>
              <a:t>19/07/2015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1428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F28F6-E051-420B-BB3E-B38CA0929629}" type="datetime1">
              <a:rPr lang="fr-FR" smtClean="0"/>
              <a:t>19/07/2015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852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52D-D225-46DD-9EAE-CDB9A0ACCDF2}" type="datetime1">
              <a:rPr lang="fr-FR" smtClean="0"/>
              <a:t>19/07/2015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978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CEBE0-C70E-4498-BCA1-B6207EA1EC6D}" type="datetime1">
              <a:rPr lang="fr-FR" smtClean="0"/>
              <a:t>19/07/2015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16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6DEF2-9773-4CA9-A17E-AAABF75DEB8D}" type="datetime1">
              <a:rPr lang="fr-FR" smtClean="0"/>
              <a:t>19/07/2015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8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4736B-7397-450B-B248-185F7D462EE9}" type="datetime1">
              <a:rPr lang="fr-FR" smtClean="0"/>
              <a:t>19/07/2015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510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0482-1300-4AF1-8601-228A9DF4C350}" type="datetime1">
              <a:rPr lang="fr-FR" smtClean="0"/>
              <a:t>19/07/2015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49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2C2D7-B866-44DA-A9D6-57797C212C55}" type="datetime1">
              <a:rPr lang="fr-FR" smtClean="0"/>
              <a:t>19/07/2015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71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3C1DE-AB6F-4704-AF5A-A32F025EB2D8}" type="datetime1">
              <a:rPr lang="fr-FR" smtClean="0"/>
              <a:t>19/07/2015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761A0-7EBF-468A-AD21-9CC229DC042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27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 Transaction-</a:t>
            </a:r>
            <a:r>
              <a:rPr lang="fr-FR" dirty="0" err="1" smtClean="0"/>
              <a:t>Friendly</a:t>
            </a:r>
            <a:r>
              <a:rPr lang="fr-FR" dirty="0" smtClean="0"/>
              <a:t> Dynamic Memory Manager for Embedded </a:t>
            </a:r>
            <a:r>
              <a:rPr lang="fr-FR" dirty="0" err="1" smtClean="0"/>
              <a:t>Multicore</a:t>
            </a:r>
            <a:r>
              <a:rPr lang="fr-FR" dirty="0" smtClean="0"/>
              <a:t> </a:t>
            </a:r>
            <a:r>
              <a:rPr lang="fr-FR" dirty="0" err="1" smtClean="0"/>
              <a:t>Systems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163" y="4251324"/>
            <a:ext cx="9144000" cy="2976263"/>
          </a:xfrm>
        </p:spPr>
        <p:txBody>
          <a:bodyPr>
            <a:normAutofit/>
          </a:bodyPr>
          <a:lstStyle/>
          <a:p>
            <a:r>
              <a:rPr lang="fr-FR" dirty="0" smtClean="0"/>
              <a:t>Maurice Herlihy</a:t>
            </a:r>
          </a:p>
          <a:p>
            <a:r>
              <a:rPr lang="fr-FR" dirty="0" smtClean="0">
                <a:solidFill>
                  <a:srgbClr val="C00000"/>
                </a:solidFill>
              </a:rPr>
              <a:t>Joint </a:t>
            </a:r>
            <a:r>
              <a:rPr lang="fr-FR" dirty="0" err="1" smtClean="0">
                <a:solidFill>
                  <a:srgbClr val="C00000"/>
                </a:solidFill>
              </a:rPr>
              <a:t>with</a:t>
            </a:r>
            <a:endParaRPr lang="fr-FR" dirty="0" smtClean="0">
              <a:solidFill>
                <a:srgbClr val="C00000"/>
              </a:solidFill>
            </a:endParaRPr>
          </a:p>
          <a:p>
            <a:r>
              <a:rPr lang="fr-FR" dirty="0" smtClean="0"/>
              <a:t>Thomas Carle , </a:t>
            </a:r>
            <a:r>
              <a:rPr lang="fr-FR" dirty="0" err="1" smtClean="0"/>
              <a:t>Dimitra</a:t>
            </a:r>
            <a:r>
              <a:rPr lang="fr-FR" dirty="0" smtClean="0"/>
              <a:t> </a:t>
            </a:r>
            <a:r>
              <a:rPr lang="fr-FR" dirty="0" err="1" smtClean="0"/>
              <a:t>Papagiannopoulou</a:t>
            </a:r>
            <a:endParaRPr lang="fr-FR" dirty="0" smtClean="0"/>
          </a:p>
          <a:p>
            <a:r>
              <a:rPr lang="fr-FR" dirty="0" smtClean="0"/>
              <a:t>Iris Bahar , </a:t>
            </a:r>
            <a:r>
              <a:rPr lang="fr-FR" dirty="0" err="1" smtClean="0"/>
              <a:t>Tali</a:t>
            </a:r>
            <a:r>
              <a:rPr lang="fr-FR" dirty="0" smtClean="0"/>
              <a:t> </a:t>
            </a:r>
            <a:r>
              <a:rPr lang="fr-FR" dirty="0" err="1" smtClean="0"/>
              <a:t>Moreshet</a:t>
            </a:r>
            <a:endParaRPr lang="fr-FR" dirty="0"/>
          </a:p>
        </p:txBody>
      </p:sp>
      <p:pic>
        <p:nvPicPr>
          <p:cNvPr id="4" name="Picture 2" descr="http://segreenhouse.org/wp-content/uploads/2013/08/Brown-Logo-Resiz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25" y="4251324"/>
            <a:ext cx="177165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boston university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" y="4251324"/>
            <a:ext cx="1866900" cy="113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906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Principles</a:t>
            </a:r>
            <a:r>
              <a:rPr lang="fr-FR" dirty="0" smtClean="0"/>
              <a:t> of </a:t>
            </a:r>
            <a:r>
              <a:rPr lang="fr-FR" dirty="0" err="1" smtClean="0"/>
              <a:t>dynamic</a:t>
            </a:r>
            <a:r>
              <a:rPr lang="fr-FR" dirty="0" smtClean="0"/>
              <a:t> memory management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00455"/>
          </a:xfrm>
        </p:spPr>
        <p:txBody>
          <a:bodyPr/>
          <a:lstStyle/>
          <a:p>
            <a:r>
              <a:rPr lang="fr-FR" dirty="0" err="1"/>
              <a:t>Allocate</a:t>
            </a:r>
            <a:r>
              <a:rPr lang="fr-FR" dirty="0"/>
              <a:t> a 32-byte </a:t>
            </a:r>
            <a:r>
              <a:rPr lang="fr-FR" dirty="0" err="1"/>
              <a:t>chunk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10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382820" y="4063306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16 </a:t>
            </a:r>
            <a:r>
              <a:rPr lang="fr-FR" sz="2400" dirty="0">
                <a:solidFill>
                  <a:schemeClr val="tx1"/>
                </a:solidFill>
              </a:rPr>
              <a:t>b</a:t>
            </a:r>
            <a:r>
              <a:rPr lang="fr-FR" sz="2400" dirty="0" smtClean="0">
                <a:solidFill>
                  <a:schemeClr val="tx1"/>
                </a:solidFill>
              </a:rPr>
              <a:t>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0x0800000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4943140" y="4649598"/>
            <a:ext cx="1296296" cy="107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392585" y="5622052"/>
            <a:ext cx="2560320" cy="11725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32 Bytes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0x0800100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39436" y="4074063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32 Bytes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0x0800120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127940">
            <a:off x="4744988" y="4298068"/>
            <a:ext cx="4542205" cy="769441"/>
          </a:xfrm>
          <a:prstGeom prst="rect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00B0F0"/>
                </a:solidFill>
              </a:rPr>
              <a:t>Freeing is similar …</a:t>
            </a:r>
            <a:endParaRPr lang="en-US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467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Dynamic 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i="1" dirty="0" smtClean="0">
                <a:solidFill>
                  <a:schemeClr val="tx1"/>
                </a:solidFill>
              </a:rPr>
              <a:t>concurrent data structure </a:t>
            </a:r>
            <a:r>
              <a:rPr lang="fr-FR" dirty="0" err="1" smtClean="0"/>
              <a:t>problem</a:t>
            </a:r>
            <a:endParaRPr lang="fr-FR" dirty="0" smtClean="0"/>
          </a:p>
          <a:p>
            <a:r>
              <a:rPr lang="fr-FR" dirty="0" err="1" smtClean="0"/>
              <a:t>steps</a:t>
            </a:r>
            <a:r>
              <a:rPr lang="fr-FR" dirty="0" smtClean="0"/>
              <a:t> must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i="1" dirty="0" err="1" smtClean="0">
                <a:solidFill>
                  <a:schemeClr val="tx1"/>
                </a:solidFill>
              </a:rPr>
              <a:t>atomic</a:t>
            </a:r>
            <a:endParaRPr lang="fr-FR" i="1" dirty="0" smtClean="0">
              <a:solidFill>
                <a:schemeClr val="tx1"/>
              </a:solidFill>
            </a:endParaRPr>
          </a:p>
          <a:p>
            <a:endParaRPr lang="fr-FR" dirty="0"/>
          </a:p>
          <a:p>
            <a:pPr marL="457200" lvl="1" indent="0">
              <a:buNone/>
            </a:pPr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554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Fast</a:t>
            </a:r>
            <a:r>
              <a:rPr lang="fr-FR" dirty="0" smtClean="0"/>
              <a:t> </a:t>
            </a:r>
            <a:r>
              <a:rPr lang="fr-FR" dirty="0" smtClean="0"/>
              <a:t>Path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Thread-local pools</a:t>
            </a:r>
          </a:p>
          <a:p>
            <a:pPr lvl="1"/>
            <a:r>
              <a:rPr lang="fr-FR" dirty="0" err="1" smtClean="0"/>
              <a:t>successful</a:t>
            </a:r>
            <a:r>
              <a:rPr lang="fr-FR" dirty="0" smtClean="0"/>
              <a:t> </a:t>
            </a:r>
            <a:r>
              <a:rPr lang="fr-FR" b="1" dirty="0" err="1" smtClean="0">
                <a:solidFill>
                  <a:schemeClr val="tx1"/>
                </a:solidFill>
              </a:rPr>
              <a:t>malloc</a:t>
            </a:r>
            <a:r>
              <a:rPr lang="fr-FR" b="1" dirty="0" smtClean="0">
                <a:solidFill>
                  <a:schemeClr val="tx1"/>
                </a:solidFill>
              </a:rPr>
              <a:t>()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smtClean="0"/>
              <a:t>and </a:t>
            </a:r>
            <a:r>
              <a:rPr lang="fr-FR" b="1" dirty="0" smtClean="0">
                <a:solidFill>
                  <a:schemeClr val="tx1"/>
                </a:solidFill>
              </a:rPr>
              <a:t>free()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/>
              <a:t>need</a:t>
            </a:r>
            <a:r>
              <a:rPr lang="fr-FR" dirty="0" smtClean="0"/>
              <a:t> no </a:t>
            </a:r>
            <a:r>
              <a:rPr lang="fr-FR" dirty="0" err="1" smtClean="0"/>
              <a:t>synchronization</a:t>
            </a:r>
            <a:endParaRPr lang="fr-FR" dirty="0" smtClean="0"/>
          </a:p>
          <a:p>
            <a:r>
              <a:rPr lang="fr-FR" dirty="0" smtClean="0"/>
              <a:t>Calls </a:t>
            </a:r>
            <a:r>
              <a:rPr lang="fr-FR" dirty="0" err="1" smtClean="0"/>
              <a:t>happen</a:t>
            </a:r>
            <a:r>
              <a:rPr lang="fr-FR" dirty="0" smtClean="0"/>
              <a:t> </a:t>
            </a:r>
            <a:r>
              <a:rPr lang="fr-FR" b="1" i="1" dirty="0" err="1" smtClean="0">
                <a:solidFill>
                  <a:schemeClr val="tx1"/>
                </a:solidFill>
              </a:rPr>
              <a:t>inside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smtClean="0"/>
              <a:t>transaction</a:t>
            </a:r>
          </a:p>
          <a:p>
            <a:pPr lvl="1"/>
            <a:r>
              <a:rPr lang="fr-FR" dirty="0" err="1" smtClean="0"/>
              <a:t>Speculative</a:t>
            </a:r>
            <a:r>
              <a:rPr lang="fr-FR" dirty="0" smtClean="0"/>
              <a:t> allocation </a:t>
            </a:r>
            <a:r>
              <a:rPr lang="fr-FR" dirty="0" err="1" smtClean="0"/>
              <a:t>can</a:t>
            </a:r>
            <a:r>
              <a:rPr lang="fr-FR" dirty="0" smtClean="0"/>
              <a:t> speed up the </a:t>
            </a:r>
            <a:r>
              <a:rPr lang="fr-FR" dirty="0" err="1" smtClean="0"/>
              <a:t>execution</a:t>
            </a:r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2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Slow </a:t>
            </a:r>
            <a:r>
              <a:rPr lang="fr-FR" dirty="0" smtClean="0"/>
              <a:t>Path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If local pool </a:t>
            </a:r>
            <a:r>
              <a:rPr lang="fr-FR" dirty="0" err="1" smtClean="0"/>
              <a:t>exhausted</a:t>
            </a:r>
            <a:r>
              <a:rPr lang="fr-FR" dirty="0" smtClean="0"/>
              <a:t>,</a:t>
            </a:r>
          </a:p>
          <a:p>
            <a:pPr lvl="1"/>
            <a:r>
              <a:rPr lang="fr-FR" dirty="0" smtClean="0"/>
              <a:t>must </a:t>
            </a:r>
            <a:r>
              <a:rPr lang="fr-FR" dirty="0" err="1" smtClean="0"/>
              <a:t>allocate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b="1" i="1" dirty="0" err="1" smtClean="0">
                <a:solidFill>
                  <a:schemeClr val="tx1"/>
                </a:solidFill>
              </a:rPr>
              <a:t>shared</a:t>
            </a:r>
            <a:r>
              <a:rPr lang="fr-FR" b="1" i="1" dirty="0" smtClean="0">
                <a:solidFill>
                  <a:schemeClr val="tx1"/>
                </a:solidFill>
              </a:rPr>
              <a:t> </a:t>
            </a:r>
            <a:r>
              <a:rPr lang="fr-FR" b="1" i="1" dirty="0" err="1" smtClean="0">
                <a:solidFill>
                  <a:schemeClr val="tx1"/>
                </a:solidFill>
              </a:rPr>
              <a:t>heap</a:t>
            </a:r>
            <a:endParaRPr lang="fr-FR" b="1" i="1" dirty="0" smtClean="0">
              <a:solidFill>
                <a:schemeClr val="tx1"/>
              </a:solidFill>
            </a:endParaRPr>
          </a:p>
          <a:p>
            <a:r>
              <a:rPr lang="fr-FR" dirty="0" err="1" smtClean="0"/>
              <a:t>Allocate</a:t>
            </a:r>
            <a:r>
              <a:rPr lang="fr-FR" dirty="0" smtClean="0"/>
              <a:t> </a:t>
            </a:r>
            <a:r>
              <a:rPr lang="fr-FR" b="1" i="1" dirty="0" err="1" smtClean="0">
                <a:solidFill>
                  <a:schemeClr val="tx1"/>
                </a:solidFill>
              </a:rPr>
              <a:t>within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smtClean="0"/>
              <a:t>transaction</a:t>
            </a:r>
          </a:p>
          <a:p>
            <a:pPr lvl="1"/>
            <a:r>
              <a:rPr lang="fr-FR" dirty="0" err="1" smtClean="0"/>
              <a:t>means</a:t>
            </a:r>
            <a:r>
              <a:rPr lang="fr-FR" dirty="0" smtClean="0"/>
              <a:t> </a:t>
            </a:r>
            <a:r>
              <a:rPr lang="fr-FR" b="1" i="1" dirty="0" smtClean="0">
                <a:solidFill>
                  <a:schemeClr val="tx1"/>
                </a:solidFill>
              </a:rPr>
              <a:t>more </a:t>
            </a:r>
            <a:r>
              <a:rPr lang="fr-FR" b="1" i="1" dirty="0" err="1" smtClean="0">
                <a:solidFill>
                  <a:schemeClr val="tx1"/>
                </a:solidFill>
              </a:rPr>
              <a:t>conflicts</a:t>
            </a:r>
            <a:endParaRPr lang="fr-FR" b="1" i="1" dirty="0" smtClean="0">
              <a:solidFill>
                <a:schemeClr val="tx1"/>
              </a:solidFill>
            </a:endParaRPr>
          </a:p>
          <a:p>
            <a:r>
              <a:rPr lang="fr-FR" dirty="0" err="1" smtClean="0"/>
              <a:t>Instead</a:t>
            </a:r>
            <a:r>
              <a:rPr lang="fr-FR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err="1" smtClean="0"/>
              <a:t>abort</a:t>
            </a:r>
            <a:r>
              <a:rPr lang="fr-FR" dirty="0" smtClean="0"/>
              <a:t> </a:t>
            </a:r>
            <a:r>
              <a:rPr lang="fr-FR" dirty="0" err="1" smtClean="0"/>
              <a:t>current</a:t>
            </a:r>
            <a:r>
              <a:rPr lang="fr-FR" dirty="0" smtClean="0"/>
              <a:t> transaction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err="1" smtClean="0"/>
              <a:t>allocate</a:t>
            </a:r>
            <a:r>
              <a:rPr lang="fr-FR" dirty="0" smtClean="0"/>
              <a:t> </a:t>
            </a:r>
            <a:r>
              <a:rPr lang="fr-FR" dirty="0" err="1" smtClean="0"/>
              <a:t>fresh</a:t>
            </a:r>
            <a:r>
              <a:rPr lang="fr-FR" dirty="0" smtClean="0"/>
              <a:t> local pool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smtClean="0"/>
              <a:t>restart transaction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70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Benefits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Transactions have </a:t>
            </a:r>
            <a:r>
              <a:rPr lang="fr-FR" i="1" dirty="0" err="1" smtClean="0">
                <a:solidFill>
                  <a:schemeClr val="tx1"/>
                </a:solidFill>
              </a:rPr>
              <a:t>smaller</a:t>
            </a:r>
            <a:r>
              <a:rPr lang="fr-FR" i="1" dirty="0" smtClean="0">
                <a:solidFill>
                  <a:schemeClr val="tx1"/>
                </a:solidFill>
              </a:rPr>
              <a:t> </a:t>
            </a:r>
            <a:r>
              <a:rPr lang="fr-FR" i="1" dirty="0" err="1" smtClean="0">
                <a:solidFill>
                  <a:schemeClr val="tx1"/>
                </a:solidFill>
              </a:rPr>
              <a:t>footprints</a:t>
            </a:r>
            <a:endParaRPr lang="fr-FR" i="1" dirty="0" smtClean="0">
              <a:solidFill>
                <a:schemeClr val="tx1"/>
              </a:solidFill>
            </a:endParaRPr>
          </a:p>
          <a:p>
            <a:r>
              <a:rPr lang="fr-FR" b="1" i="1" dirty="0" err="1" smtClean="0">
                <a:solidFill>
                  <a:schemeClr val="tx1"/>
                </a:solidFill>
              </a:rPr>
              <a:t>Disentangles</a:t>
            </a:r>
            <a:r>
              <a:rPr lang="fr-FR" b="1" i="1" dirty="0" smtClean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fr-FR" dirty="0" smtClean="0"/>
              <a:t>application </a:t>
            </a:r>
          </a:p>
          <a:p>
            <a:pPr lvl="1"/>
            <a:r>
              <a:rPr lang="fr-FR" dirty="0" err="1" smtClean="0"/>
              <a:t>shared</a:t>
            </a:r>
            <a:r>
              <a:rPr lang="fr-FR" dirty="0" smtClean="0"/>
              <a:t> </a:t>
            </a:r>
            <a:r>
              <a:rPr lang="fr-FR" dirty="0" err="1" smtClean="0"/>
              <a:t>heap</a:t>
            </a:r>
            <a:r>
              <a:rPr lang="fr-FR" dirty="0" smtClean="0"/>
              <a:t> management</a:t>
            </a:r>
          </a:p>
          <a:p>
            <a:r>
              <a:rPr lang="fr-FR" dirty="0" smtClean="0"/>
              <a:t>Transactions more </a:t>
            </a:r>
            <a:r>
              <a:rPr lang="fr-FR" dirty="0" err="1" smtClean="0"/>
              <a:t>likely</a:t>
            </a:r>
            <a:r>
              <a:rPr lang="fr-FR" dirty="0" smtClean="0"/>
              <a:t> to commit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5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Transaction-</a:t>
            </a:r>
            <a:r>
              <a:rPr lang="fr-FR" dirty="0" err="1" smtClean="0"/>
              <a:t>friendly</a:t>
            </a:r>
            <a:r>
              <a:rPr lang="fr-FR" dirty="0" smtClean="0"/>
              <a:t> </a:t>
            </a:r>
            <a:r>
              <a:rPr lang="fr-FR" dirty="0" smtClean="0"/>
              <a:t>memory </a:t>
            </a:r>
            <a:r>
              <a:rPr lang="fr-FR" dirty="0" smtClean="0"/>
              <a:t>management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35387"/>
          </a:xfrm>
        </p:spPr>
        <p:txBody>
          <a:bodyPr/>
          <a:lstStyle/>
          <a:p>
            <a:r>
              <a:rPr lang="fr-FR" dirty="0" smtClean="0"/>
              <a:t>At application startup:</a:t>
            </a:r>
          </a:p>
          <a:p>
            <a:pPr marL="971550" lvl="1" indent="-514350">
              <a:buFont typeface="+mj-lt"/>
              <a:buAutoNum type="arabicPeriod"/>
            </a:pPr>
            <a:r>
              <a:rPr lang="fr-FR" dirty="0" smtClean="0"/>
              <a:t>One thread </a:t>
            </a:r>
            <a:r>
              <a:rPr lang="fr-FR" i="1" dirty="0" err="1" smtClean="0">
                <a:solidFill>
                  <a:schemeClr val="tx1"/>
                </a:solidFill>
              </a:rPr>
              <a:t>initializes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smtClean="0"/>
              <a:t>the </a:t>
            </a:r>
            <a:r>
              <a:rPr lang="fr-FR" dirty="0" err="1" smtClean="0"/>
              <a:t>heap</a:t>
            </a:r>
            <a:endParaRPr lang="fr-FR" dirty="0" smtClean="0"/>
          </a:p>
          <a:p>
            <a:pPr marL="971550" lvl="1" indent="-514350">
              <a:buFont typeface="+mj-lt"/>
              <a:buAutoNum type="arabicPeriod"/>
            </a:pPr>
            <a:r>
              <a:rPr lang="fr-FR" dirty="0" err="1" smtClean="0"/>
              <a:t>Each</a:t>
            </a:r>
            <a:r>
              <a:rPr lang="fr-FR" dirty="0" smtClean="0"/>
              <a:t> thread </a:t>
            </a:r>
            <a:r>
              <a:rPr lang="fr-FR" dirty="0" err="1" smtClean="0"/>
              <a:t>allocates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i="1" dirty="0" smtClean="0">
                <a:solidFill>
                  <a:schemeClr val="tx1"/>
                </a:solidFill>
              </a:rPr>
              <a:t>local pool</a:t>
            </a:r>
          </a:p>
          <a:p>
            <a:pPr lvl="1"/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47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Transaction-</a:t>
            </a:r>
            <a:r>
              <a:rPr lang="fr-FR" dirty="0" err="1" smtClean="0"/>
              <a:t>friendly</a:t>
            </a:r>
            <a:r>
              <a:rPr lang="fr-FR" dirty="0" smtClean="0"/>
              <a:t> </a:t>
            </a:r>
            <a:r>
              <a:rPr lang="fr-FR" dirty="0" err="1" smtClean="0"/>
              <a:t>dynamic</a:t>
            </a:r>
            <a:r>
              <a:rPr lang="fr-FR" dirty="0" smtClean="0"/>
              <a:t> memory management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16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113418" y="3473216"/>
            <a:ext cx="1812663" cy="98970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Enter transaction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Diamond 6"/>
          <p:cNvSpPr/>
          <p:nvPr/>
        </p:nvSpPr>
        <p:spPr>
          <a:xfrm>
            <a:off x="3748816" y="2890694"/>
            <a:ext cx="2420468" cy="2148838"/>
          </a:xfrm>
          <a:prstGeom prst="diamond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Next</a:t>
            </a:r>
            <a:endParaRPr lang="fr-FR" dirty="0" smtClean="0">
              <a:solidFill>
                <a:schemeClr val="tx1"/>
              </a:solidFill>
            </a:endParaRP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Instruction ?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7" idx="3"/>
          </p:cNvCxnSpPr>
          <p:nvPr/>
        </p:nvCxnSpPr>
        <p:spPr>
          <a:xfrm>
            <a:off x="6169284" y="3965113"/>
            <a:ext cx="410811" cy="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6169284" y="2878432"/>
            <a:ext cx="946093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fr-FR" dirty="0" err="1"/>
              <a:t>m</a:t>
            </a:r>
            <a:r>
              <a:rPr lang="fr-FR" dirty="0" err="1" smtClean="0"/>
              <a:t>alloc</a:t>
            </a:r>
            <a:r>
              <a:rPr lang="fr-FR" dirty="0" smtClean="0"/>
              <a:t>()</a:t>
            </a:r>
            <a:endParaRPr lang="fr-FR" dirty="0"/>
          </a:p>
        </p:txBody>
      </p:sp>
      <p:sp>
        <p:nvSpPr>
          <p:cNvPr id="122" name="Rectangle 121"/>
          <p:cNvSpPr/>
          <p:nvPr/>
        </p:nvSpPr>
        <p:spPr>
          <a:xfrm>
            <a:off x="6580095" y="3473216"/>
            <a:ext cx="1812663" cy="98970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Allocate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from</a:t>
            </a:r>
            <a:r>
              <a:rPr lang="fr-FR" dirty="0" smtClean="0">
                <a:solidFill>
                  <a:schemeClr val="tx1"/>
                </a:solidFill>
              </a:rPr>
              <a:t> local pool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>
            <a:stCxn id="122" idx="3"/>
          </p:cNvCxnSpPr>
          <p:nvPr/>
        </p:nvCxnSpPr>
        <p:spPr>
          <a:xfrm flipV="1">
            <a:off x="8392758" y="3965113"/>
            <a:ext cx="864197" cy="2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926081" y="3965113"/>
            <a:ext cx="822735" cy="2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69952" y="3962157"/>
            <a:ext cx="822735" cy="2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amond 13"/>
          <p:cNvSpPr/>
          <p:nvPr/>
        </p:nvSpPr>
        <p:spPr>
          <a:xfrm>
            <a:off x="9256955" y="2887738"/>
            <a:ext cx="2420468" cy="2148838"/>
          </a:xfrm>
          <a:prstGeom prst="diamond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Enough</a:t>
            </a:r>
            <a:r>
              <a:rPr lang="fr-FR" dirty="0" smtClean="0">
                <a:solidFill>
                  <a:schemeClr val="tx1"/>
                </a:solidFill>
              </a:rPr>
              <a:t> memory?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80095" y="5252790"/>
            <a:ext cx="1812663" cy="98970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Return </a:t>
            </a:r>
            <a:r>
              <a:rPr lang="fr-FR" dirty="0" err="1" smtClean="0">
                <a:solidFill>
                  <a:schemeClr val="tx1"/>
                </a:solidFill>
              </a:rPr>
              <a:t>allocated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chunk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8" name="Elbow Connector 7"/>
          <p:cNvCxnSpPr>
            <a:stCxn id="14" idx="2"/>
            <a:endCxn id="15" idx="3"/>
          </p:cNvCxnSpPr>
          <p:nvPr/>
        </p:nvCxnSpPr>
        <p:spPr>
          <a:xfrm rot="5400000">
            <a:off x="9074441" y="4354894"/>
            <a:ext cx="711066" cy="2074431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15" idx="1"/>
          </p:cNvCxnSpPr>
          <p:nvPr/>
        </p:nvCxnSpPr>
        <p:spPr>
          <a:xfrm rot="10800000">
            <a:off x="3004745" y="3962158"/>
            <a:ext cx="3575351" cy="1785485"/>
          </a:xfrm>
          <a:prstGeom prst="bentConnector3">
            <a:avLst>
              <a:gd name="adj1" fmla="val 91221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599260" y="5125606"/>
            <a:ext cx="491225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fr-FR" dirty="0" err="1" smtClean="0"/>
              <a:t>yes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8064648" y="1625509"/>
            <a:ext cx="1812663" cy="98970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Abort</a:t>
            </a:r>
            <a:r>
              <a:rPr lang="fr-FR" dirty="0" smtClean="0">
                <a:solidFill>
                  <a:schemeClr val="tx1"/>
                </a:solidFill>
              </a:rPr>
              <a:t> transaction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5" name="Elbow Connector 24"/>
          <p:cNvCxnSpPr>
            <a:stCxn id="14" idx="0"/>
            <a:endCxn id="24" idx="3"/>
          </p:cNvCxnSpPr>
          <p:nvPr/>
        </p:nvCxnSpPr>
        <p:spPr>
          <a:xfrm rot="16200000" flipV="1">
            <a:off x="9788562" y="2209111"/>
            <a:ext cx="767377" cy="589878"/>
          </a:xfrm>
          <a:prstGeom prst="bentConnector2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579635" y="1628235"/>
            <a:ext cx="1812663" cy="9897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Enter allocation transaction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94622" y="1625509"/>
            <a:ext cx="1812663" cy="9897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Free </a:t>
            </a:r>
            <a:r>
              <a:rPr lang="fr-FR" dirty="0" err="1" smtClean="0">
                <a:solidFill>
                  <a:schemeClr val="tx1"/>
                </a:solidFill>
              </a:rPr>
              <a:t>remaining</a:t>
            </a:r>
            <a:r>
              <a:rPr lang="fr-FR" dirty="0" smtClean="0">
                <a:solidFill>
                  <a:schemeClr val="tx1"/>
                </a:solidFill>
              </a:rPr>
              <a:t> pool and </a:t>
            </a:r>
            <a:r>
              <a:rPr lang="fr-FR" dirty="0" err="1" smtClean="0">
                <a:solidFill>
                  <a:schemeClr val="tx1"/>
                </a:solidFill>
              </a:rPr>
              <a:t>allocate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fresh</a:t>
            </a:r>
            <a:r>
              <a:rPr lang="fr-FR" dirty="0" smtClean="0">
                <a:solidFill>
                  <a:schemeClr val="tx1"/>
                </a:solidFill>
              </a:rPr>
              <a:t> pool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09609" y="1625509"/>
            <a:ext cx="1812663" cy="98970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Commit allocation transaction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4" idx="1"/>
            <a:endCxn id="28" idx="3"/>
          </p:cNvCxnSpPr>
          <p:nvPr/>
        </p:nvCxnSpPr>
        <p:spPr>
          <a:xfrm flipH="1">
            <a:off x="7392298" y="2120361"/>
            <a:ext cx="672350" cy="27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8" idx="1"/>
            <a:endCxn id="29" idx="3"/>
          </p:cNvCxnSpPr>
          <p:nvPr/>
        </p:nvCxnSpPr>
        <p:spPr>
          <a:xfrm flipH="1" flipV="1">
            <a:off x="4907285" y="2120361"/>
            <a:ext cx="672350" cy="27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9" idx="1"/>
            <a:endCxn id="30" idx="3"/>
          </p:cNvCxnSpPr>
          <p:nvPr/>
        </p:nvCxnSpPr>
        <p:spPr>
          <a:xfrm flipH="1">
            <a:off x="2422272" y="2120361"/>
            <a:ext cx="67235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30" idx="1"/>
          </p:cNvCxnSpPr>
          <p:nvPr/>
        </p:nvCxnSpPr>
        <p:spPr>
          <a:xfrm rot="10800000" flipV="1">
            <a:off x="457201" y="2120361"/>
            <a:ext cx="152409" cy="1841796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0599260" y="2319384"/>
            <a:ext cx="428322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no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704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2" grpId="0" animBg="1"/>
      <p:bldP spid="14" grpId="0" animBg="1"/>
      <p:bldP spid="15" grpId="0" animBg="1"/>
      <p:bldP spid="15" grpId="1" animBg="1"/>
      <p:bldP spid="23" grpId="0"/>
      <p:bldP spid="23" grpId="1"/>
      <p:bldP spid="24" grpId="0" animBg="1"/>
      <p:bldP spid="28" grpId="0" animBg="1"/>
      <p:bldP spid="29" grpId="0" animBg="1"/>
      <p:bldP spid="30" grpId="0" animBg="1"/>
      <p:bldP spid="4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Transaction-</a:t>
            </a:r>
            <a:r>
              <a:rPr lang="fr-FR" dirty="0" err="1" smtClean="0"/>
              <a:t>friendly</a:t>
            </a:r>
            <a:r>
              <a:rPr lang="fr-FR" dirty="0" smtClean="0"/>
              <a:t> </a:t>
            </a:r>
            <a:r>
              <a:rPr lang="fr-FR" dirty="0" err="1" smtClean="0"/>
              <a:t>dynamic</a:t>
            </a:r>
            <a:r>
              <a:rPr lang="fr-FR" dirty="0" smtClean="0"/>
              <a:t> memory management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17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113418" y="3473216"/>
            <a:ext cx="1812663" cy="98970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Enter transaction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Diamond 6"/>
          <p:cNvSpPr/>
          <p:nvPr/>
        </p:nvSpPr>
        <p:spPr>
          <a:xfrm>
            <a:off x="3748816" y="2890694"/>
            <a:ext cx="2420468" cy="2148838"/>
          </a:xfrm>
          <a:prstGeom prst="diamond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err="1" smtClean="0">
                <a:solidFill>
                  <a:schemeClr val="tx1"/>
                </a:solidFill>
              </a:rPr>
              <a:t>Next</a:t>
            </a:r>
            <a:endParaRPr lang="fr-FR" dirty="0" smtClean="0">
              <a:solidFill>
                <a:schemeClr val="tx1"/>
              </a:solidFill>
            </a:endParaRPr>
          </a:p>
          <a:p>
            <a:pPr algn="ctr"/>
            <a:r>
              <a:rPr lang="fr-FR" dirty="0" smtClean="0">
                <a:solidFill>
                  <a:schemeClr val="tx1"/>
                </a:solidFill>
              </a:rPr>
              <a:t>Instruction ?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55" name="Straight Arrow Connector 54"/>
          <p:cNvCxnSpPr>
            <a:stCxn id="7" idx="3"/>
          </p:cNvCxnSpPr>
          <p:nvPr/>
        </p:nvCxnSpPr>
        <p:spPr>
          <a:xfrm>
            <a:off x="6169284" y="3965113"/>
            <a:ext cx="410811" cy="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120"/>
          <p:cNvSpPr txBox="1"/>
          <p:nvPr/>
        </p:nvSpPr>
        <p:spPr>
          <a:xfrm>
            <a:off x="6169284" y="2878432"/>
            <a:ext cx="704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free()</a:t>
            </a:r>
            <a:endParaRPr lang="fr-FR" dirty="0"/>
          </a:p>
        </p:txBody>
      </p:sp>
      <p:sp>
        <p:nvSpPr>
          <p:cNvPr id="122" name="Rectangle 121"/>
          <p:cNvSpPr/>
          <p:nvPr/>
        </p:nvSpPr>
        <p:spPr>
          <a:xfrm>
            <a:off x="6580095" y="3473216"/>
            <a:ext cx="1812663" cy="98970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Free to local pool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926081" y="3965113"/>
            <a:ext cx="822735" cy="2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69952" y="3962157"/>
            <a:ext cx="822735" cy="29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/>
          <p:nvPr/>
        </p:nvCxnSpPr>
        <p:spPr>
          <a:xfrm rot="5400000">
            <a:off x="4759059" y="3001079"/>
            <a:ext cx="1265528" cy="4189208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3291840" y="3965113"/>
            <a:ext cx="5379" cy="17917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976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63726"/>
          </a:xfrm>
        </p:spPr>
        <p:txBody>
          <a:bodyPr>
            <a:normAutofit/>
          </a:bodyPr>
          <a:lstStyle/>
          <a:p>
            <a:r>
              <a:rPr lang="fr-FR" dirty="0" smtClean="0"/>
              <a:t>STAMP Vacation benchmark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1, 2, 4, 8 </a:t>
            </a:r>
            <a:r>
              <a:rPr lang="fr-FR" dirty="0" smtClean="0"/>
              <a:t>and </a:t>
            </a:r>
            <a:r>
              <a:rPr lang="fr-FR" dirty="0" smtClean="0">
                <a:solidFill>
                  <a:schemeClr val="tx1"/>
                </a:solidFill>
              </a:rPr>
              <a:t>16</a:t>
            </a:r>
            <a:r>
              <a:rPr lang="fr-FR" dirty="0" smtClean="0"/>
              <a:t> </a:t>
            </a:r>
            <a:r>
              <a:rPr lang="fr-FR" dirty="0" err="1" smtClean="0"/>
              <a:t>cores</a:t>
            </a:r>
            <a:endParaRPr lang="fr-FR" dirty="0" smtClean="0"/>
          </a:p>
          <a:p>
            <a:pPr lvl="1"/>
            <a:r>
              <a:rPr lang="fr-FR" dirty="0" smtClean="0"/>
              <a:t>Local pools large </a:t>
            </a:r>
            <a:r>
              <a:rPr lang="fr-FR" dirty="0" err="1" smtClean="0"/>
              <a:t>enough</a:t>
            </a:r>
            <a:r>
              <a:rPr lang="fr-FR" dirty="0" smtClean="0"/>
              <a:t> </a:t>
            </a:r>
            <a:r>
              <a:rPr lang="fr-FR" dirty="0" err="1" smtClean="0"/>
              <a:t>so</a:t>
            </a:r>
            <a:r>
              <a:rPr lang="fr-FR" dirty="0" smtClean="0"/>
              <a:t> no </a:t>
            </a:r>
            <a:r>
              <a:rPr lang="fr-FR" dirty="0" err="1" smtClean="0"/>
              <a:t>refill</a:t>
            </a:r>
            <a:r>
              <a:rPr lang="fr-FR" dirty="0" smtClean="0"/>
              <a:t> </a:t>
            </a:r>
            <a:r>
              <a:rPr lang="fr-FR" dirty="0" err="1" smtClean="0"/>
              <a:t>needed</a:t>
            </a:r>
            <a:endParaRPr lang="fr-FR" dirty="0" smtClean="0"/>
          </a:p>
          <a:p>
            <a:pPr lvl="1"/>
            <a:r>
              <a:rPr lang="fr-FR" dirty="0" err="1" smtClean="0"/>
              <a:t>Tested</a:t>
            </a:r>
            <a:r>
              <a:rPr lang="fr-FR" dirty="0" smtClean="0"/>
              <a:t>:</a:t>
            </a:r>
          </a:p>
          <a:p>
            <a:pPr lvl="2"/>
            <a:r>
              <a:rPr lang="fr-FR" dirty="0" err="1" smtClean="0"/>
              <a:t>transactional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local pools</a:t>
            </a:r>
          </a:p>
          <a:p>
            <a:pPr lvl="2"/>
            <a:r>
              <a:rPr lang="fr-FR" dirty="0" smtClean="0"/>
              <a:t>lock-</a:t>
            </a:r>
            <a:r>
              <a:rPr lang="fr-FR" dirty="0" err="1" smtClean="0"/>
              <a:t>based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local pools</a:t>
            </a:r>
          </a:p>
          <a:p>
            <a:pPr lvl="2"/>
            <a:r>
              <a:rPr lang="fr-FR" dirty="0" smtClean="0"/>
              <a:t>lock-</a:t>
            </a:r>
            <a:r>
              <a:rPr lang="fr-FR" dirty="0" err="1" smtClean="0"/>
              <a:t>based</a:t>
            </a:r>
            <a:r>
              <a:rPr lang="fr-FR" dirty="0" smtClean="0"/>
              <a:t> </a:t>
            </a:r>
            <a:r>
              <a:rPr lang="fr-FR" dirty="0" err="1" smtClean="0"/>
              <a:t>without</a:t>
            </a:r>
            <a:r>
              <a:rPr lang="fr-FR" dirty="0" smtClean="0"/>
              <a:t> local pools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229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63726"/>
          </a:xfrm>
        </p:spPr>
        <p:txBody>
          <a:bodyPr>
            <a:normAutofit/>
          </a:bodyPr>
          <a:lstStyle/>
          <a:p>
            <a:r>
              <a:rPr lang="fr-FR" dirty="0" smtClean="0"/>
              <a:t>Vacation benchmark (Normal </a:t>
            </a:r>
            <a:r>
              <a:rPr lang="fr-FR" dirty="0" err="1" smtClean="0"/>
              <a:t>run</a:t>
            </a:r>
            <a:r>
              <a:rPr lang="fr-FR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19</a:t>
            </a:fld>
            <a:endParaRPr lang="fr-F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993" y="2384350"/>
            <a:ext cx="7960464" cy="447364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840543" y="2598410"/>
            <a:ext cx="1064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worse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40543" y="5595610"/>
            <a:ext cx="10843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B050"/>
                </a:solidFill>
              </a:rPr>
              <a:t>better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9995552" y="3276600"/>
            <a:ext cx="774318" cy="1943100"/>
          </a:xfrm>
          <a:prstGeom prst="upDownArrow">
            <a:avLst/>
          </a:prstGeom>
          <a:noFill/>
          <a:ln w="381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77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Modern Embedded </a:t>
            </a:r>
            <a:r>
              <a:rPr lang="fr-FR" dirty="0" err="1" smtClean="0"/>
              <a:t>Systems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now</a:t>
            </a:r>
            <a:r>
              <a:rPr lang="fr-FR" dirty="0" smtClean="0"/>
              <a:t> </a:t>
            </a:r>
            <a:r>
              <a:rPr lang="fr-FR" dirty="0" err="1" smtClean="0"/>
              <a:t>many</a:t>
            </a:r>
            <a:r>
              <a:rPr lang="fr-FR" dirty="0" smtClean="0"/>
              <a:t> </a:t>
            </a:r>
            <a:r>
              <a:rPr lang="fr-FR" dirty="0" err="1" smtClean="0"/>
              <a:t>core</a:t>
            </a:r>
            <a:r>
              <a:rPr lang="fr-FR" dirty="0" smtClean="0"/>
              <a:t>, </a:t>
            </a:r>
            <a:r>
              <a:rPr lang="fr-FR" dirty="0" err="1" smtClean="0"/>
              <a:t>distributed</a:t>
            </a:r>
            <a:r>
              <a:rPr lang="fr-FR" dirty="0" smtClean="0"/>
              <a:t> </a:t>
            </a:r>
            <a:r>
              <a:rPr lang="fr-FR" dirty="0" smtClean="0"/>
              <a:t>memory</a:t>
            </a:r>
            <a:endParaRPr lang="fr-FR" dirty="0"/>
          </a:p>
          <a:p>
            <a:r>
              <a:rPr lang="fr-FR" dirty="0" err="1" smtClean="0"/>
              <a:t>Parallel</a:t>
            </a:r>
            <a:r>
              <a:rPr lang="fr-FR" dirty="0" smtClean="0"/>
              <a:t> data structures </a:t>
            </a:r>
            <a:endParaRPr lang="fr-FR" dirty="0" smtClean="0"/>
          </a:p>
          <a:p>
            <a:pPr lvl="1"/>
            <a:r>
              <a:rPr lang="fr-FR" dirty="0" smtClean="0"/>
              <a:t>Locks </a:t>
            </a:r>
            <a:r>
              <a:rPr lang="fr-FR" dirty="0" err="1" smtClean="0"/>
              <a:t>don’t</a:t>
            </a:r>
            <a:r>
              <a:rPr lang="fr-FR" dirty="0" smtClean="0"/>
              <a:t> </a:t>
            </a:r>
            <a:r>
              <a:rPr lang="fr-FR" dirty="0" err="1" smtClean="0"/>
              <a:t>scale</a:t>
            </a:r>
            <a:endParaRPr lang="fr-FR" dirty="0" smtClean="0"/>
          </a:p>
          <a:p>
            <a:pPr lvl="1"/>
            <a:r>
              <a:rPr lang="fr-FR" dirty="0" smtClean="0"/>
              <a:t>Transactions do </a:t>
            </a:r>
            <a:r>
              <a:rPr lang="fr-FR" dirty="0"/>
              <a:t>(</a:t>
            </a:r>
            <a:r>
              <a:rPr lang="fr-FR" dirty="0" err="1"/>
              <a:t>más</a:t>
            </a:r>
            <a:r>
              <a:rPr lang="fr-FR" dirty="0"/>
              <a:t> o </a:t>
            </a:r>
            <a:r>
              <a:rPr lang="fr-FR" dirty="0" err="1"/>
              <a:t>menos</a:t>
            </a:r>
            <a:r>
              <a:rPr lang="fr-FR" dirty="0"/>
              <a:t>)</a:t>
            </a: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2</a:t>
            </a:fld>
            <a:endParaRPr lang="fr-FR"/>
          </a:p>
        </p:txBody>
      </p:sp>
      <p:pic>
        <p:nvPicPr>
          <p:cNvPr id="2050" name="Picture 2" descr="http://www.hdwallpapersonly.com/wp-content/uploads/2013/10/Train-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062" y="4095870"/>
            <a:ext cx="4611298" cy="2593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data:image/jpeg;base64,/9j/4AAQSkZJRgABAQAAAQABAAD/2wCEAAkGBxQSEhUUEhQWFRUXGBcWFRUXGBgdFxUUFx0YFxQWHBcYHCggGBwlHBgVITEhJSkrLi4uFx8zODMsNygtLisBCgoKDg0OGxAQGywlICQsLCwsLC8sLCwsLCwsLC8sLCwsLCwsLCwuLCwsLCwsLCw0LCwsLCwsLCwsLCwsLCwsLP/AABEIALcBEwMBIgACEQEDEQH/xAAcAAACAgMBAQAAAAAAAAAAAAAFBgMEAAIHAQj/xABLEAABAgQDAwcHBwoFBAMAAAABAgMABBEhBRIxBkFREyJhcYGRsSMycqGywdEHFCRCUmJzMzRDY4KSorPh8FN0o8LxFUTD0hY1g//EABoBAAIDAQEAAAAAAAAAAAAAAAIDAAEEBQb/xAAxEQACAgEDAgMHAwQDAAAAAAAAAQIRAwQhMRJBEyJRMmGBkbHB8HGh0QUU4fEzQrL/2gAMAwEAAhEDEQA/AOeMIgtKS+86RBLMgXNhGrrpdOVNkbz9qBGEz00VnI1pvV8Iml8PIHMTzzvMWsPlwkAAQZYAFzBdCB6gSxhCUHMrnLPqgrKM5bqjwTAdWUN05ShypNi4RqlJ3qpfLqaGkD1rUuyiRc290acOinl4Meo10MPO5ZxOfIskU/rcQIw3EXmXitJzAjntq81wV0J+qeChp0ioJjaZqkwsDQJaHc2gQOlWedG/HoorH+pzc2vn4rXZMd3gl9pl1tKgjLQhQopJqRQjrBoRY0tG2GS2tvrC/cYA4/NOMKlFsqyqEuOlKklxyqVp0UkgC3aKG8Mmy2KszNQnybwqpbJJINAKqbV9dItbVNb7ics4OK3Ohjyxm6XJYxaX8gOlR8P6xRwtj8pbVR9WaDeMo8gnrPu+MVsKb8/8Q+v/AJgV7A3uSYpL/R3P2PbTG0gyMukXMVT9HV1oH8SYyRRzRAV5fiF3IEYckEqFrK6jaOQlm/YPAR3F1FG1+ivwjiaga7tB4CA7hRQR2Za8t2I/mtD3wgYY1zP2fhHRdlk+WPUj+cxCHhCfJ/sj3QMgieebtMekn3xewFvmufgL9oiIMQFpj8RPvgls2iqX+iWc9uARGaYa3zO2LJaiOSqEWpqYlyV1v1/CHLghHtezaT/a/lSh98DZRv8AKfs+0mC+27gSiUUdEhRIHQzKGA2DOLXypKMg8nSuvnpr6oVIncgmW7u+kj2VQxbSs+VR+A14QEmk3e9Jv2FQ0bTo8q3/AJdrwiR5IK7jUa4+19LmB+tc9oxeWyddI92gQRNTFN7zvX56t8OSKkBFscbePdFV1I3DtPwgipvoMRuNcItoXYYwtjNItk38s91ea1uirMS8HMEl6yCP8w97DMSf9HWpJWQENjznXCENjrUq3dG7D0rCm/f9Tjalzepaim+PoJcwxEcxKqLbdBXz68Bzt53QenJiXRZoKmVfauhgHrPOX2UELuKOuOflFDKNG0DKgdg16zGPLkjex09Piml59gcpQB84dlx3xkV1RkYzZSGvlC6aaI8YLSbEVJFmDcs1cJAqokADpMGkW2TtJCRUxE5MFSkpG9SU98C8UmnDUINCN/VwiXZWY5WYZSrXlEVHbrGnSrHNu+xi1eTJFJR79y9OsgvvDdyi6UtSijQgjQiCcqv5yQlygmPqrsEzPQrcl7p0X16i5q7izxWo95MeJRmISdCQI7ShsmtmjgeJ52num+PuveFNpR9JdHAgdyUj3RSlUQdxt5tyYeQ9RtSXFpbmKc2gJCUPAbhoHdw87SsCZtlxklCxlVYkWNtxB0IPEQWFpxUeHSB1MWpuS3Tb3+z95b2pReX/AMuj1qcPviHCGOYo3BqVJUDQpUkKoQRcGvhFvaJFVM9DDXgT74rImihASlIrc5r1FSoUpppXvhbxdeNIZ46x5pNv82GScxZZl2UvrQHVl1KFKGVDuXk/PWLNLOaxpkJBrlqIMYIK8oCCkh0gpUKKGmoPRcHQi4qISNqFF2TlSrU/Oa062x7o9ktqfmy0N5HFNIqLqBcbNf0RsC3+rVbShSRU8+enko+X3/szr49ZBupP0/dWdExpNGT6bftCJJBrmDqEUE4kiYleUzpWjlE0U1WtrgKSqhQrik6dOsesYsQKBNuk38IzKLcaRttWEp00ZdI3NOnuSo+6OINvlYzrNSdSaX7rR2CcnSqXmLUow8f9NUcXl1AJFr0iumkRS81DFsqsF1XQlH89iOeYTMAJCTvCR4Q/7MOc908Ggf8AWYhLwLC3JjJyTSnMpBqlJpY/a0HfC5Bu+xPiB5swP1qf90FNnDzJj/Lq9bqYLN/JzMOl5TjiGQtwLA89WUZrUBAHnDeYiw/Z52XLzbjjWVbPJocKsqSvlUKvXzeaD3QtEbKEmOZ2mJxE85hplyGypKzlCsyLp51bAnXriq4DTh4w5cFmbbCqJUcQR3sykDMGWcrgO7IP40wQ2wN5Lr/8MlFeTl1JS4spISpSAFUOUlK0ZgDvIzJr1iFSK7lWZHOe62/ZVDVtI4A80mn/AGzJr6qUhVePPe9Jv2DDZtWKlg8ZZrwiR5RYIeTY9RjNoUfSn/xXPbVGnJ801vY9XdE20DiRMv2JVyrm+gHOVu3w66KkrBwYJ0jR+XSm61BPtdwvET84ulAqg4AU9YgU+s8IFzKUBjkNuUSrPINshR5Raw86MyUBSUJs0DzjzTr0RA/iKJtQW9MGYWNAs0Sn0WrBPYIUZkVge4IByYSSQ7zSgNICzYrErTpyjqEaKvA2WB1ovGRbW1ePICw6HGTSdEip8IObNIInGwroV4/CB2B4m0WCoJOZNlJFzXceo8YK7Ov55lK6U5ijThQKhWDPOedxqkgs2OMcSd7sWlTW8IJ7RBjYeTDuINLKcoTe3Eb4pyknmSIbNkZTk5kdDZVGjBGtzJlydT6RSlZsLNDZWtONd8E8Pbq82OK0eIiCdwJJFUKIWKUJ0030ifZZ0maZbcFF509tDX3R2NNrYZItPk4up0Esc1KPFr4F7FzWYe6XXPaMaMzYCQ08CtkebT8owTvbJ1TxbNt4odfZ67rh4rWfWYrOR0uhSirOSs0oZJNcPldmHNpJchbaxUtKaaDblCAqiE7jdJ30N4EOHSnD3mDOKzKmphWShSUMBxpd23KNNjnDcoUsoUIp2RVVJpdBXL1sKrYVdxsb1Cn5Vv7wuKioELxT6YxU/g+3+GO1GNTyTePd27Xf4eq/dd/U9xZH0WVHQ6e9SfhACYbqpR4knxhkxQeQlfQUf4yPdAYNE6QeONx+L+rAzTanXuj/AOUW8MmHJWRdeZolwvtJVVIIWgJcJQoHVP8AYobwbwPaRiaoigYfP6JR5jh/VrO/7ir8CYGKaPzBaaf9ygf6a4XZ/CCk0UPWDw4Rinp1Jtrm/wCDpYta8ainxX3Z06YJErOBQIIl3qg6jmKjlmEyocW0gkgLUhJI1AUQCR3w17N4xNfN5tpawtCJZ1SFLGZxFBRKQo+cm+iq03cIX8CquaYKiSVPN1PSVCukYMsZRtP1OtgyxyNSj6fc6NhuzkvL1yIKiRlKlmtRUKpTTUA6boJpaJACE2GgAoB7oKOttoGZWUAfWURQdp0gNP7YyrWiy4eDYr/EaJ9cY9zQXWcMUfOUE14XMKO2OzbxbUW8rguaA0V3G3rgts5tiZuaDSWsiMqlZiqqjSlLAADXpiuvaoLztlIWaqSOTVzq84kFtyhNAm5SSIpyit2Sm+Bc+TmXT8zKHECoccqlQFRzjuMCNom0oeUlIokUt2AwZwFxBQpJUEkrUoJIoqiuck0VxBB0hbxtFHlanTU13DjBxVO7IpNumivtfrJdf/hkY8lXFKacQVHKlTZSmtklS05iLWrlTXqEbbWC8l1/+GRivKpu5+x7aYGSL7lN6oU9avOb6D5hhv2iNUyp4yzXhCq8Oe91t+wYacfv81TQ/mrJrXoNvGJHlFghRASeoxW2ndpNP1/xXPWomLziaJNOBgPtKr6U/wDiue0YZIsouKrEIbrGpEaKWRvhTLQ9t7K4d8z5Rc0C8UlWS1Afs01rHMMQZSFHLpWLbz5ge8qEwhJO2xk5JrZBBsmg6hErBqTEKEWHUItSbesGwFyQrTeMiV0XMZADSaXLkq9XShoaeapPwh9wF8KfKxpyDiv4M3uhVU2mZbLzdgkeUbN1MqOg6WydFdmsM+xjdVK6JZQ70kQeHG+u5LemZ80/LS4skwtJOUZR3U8IYpNvLNL5tMsso13WBVEmF4am1o1nubNzZBsmVVXo8n/WNK2iYcUXfU/UXVTQFiAe74QY2PaQ5NoUUC1gamxPqgLLhCkpqASSL77nj1Q37KSSEKzJHE68APjGfDHezZklewiiYU2rK6KhRJCuu/8AYi2tANCKEGnXc7okVRaaKFQdxiLC8OXyoSklSTQ0O41/u/8AzHY0+taXTP5nD1P9PUvNj+QV2hH0lf7A7kIEUEJy0WDRSTVKkqopKtKil4L4spKpp4A3Ssgjqt7optS1RetOvqpHQxzTxpP0Rzc2KSzSkubf1COJuIcQwHl5HC2VJeygNKqtdnEp/Jk0rnFqk1AgVMyKmT5RKk7wQQQQdCCBQjpBi/jSKJYHBlA71uRXkHFJbCaBxo1JZWTQG9VIULtK6RbiDA4+qEbjuvT+P8jMzhkyNSVPbft8V918iwlA+a80lQ+cpOm8Nq49cD3m0LVzlEcagbz11gyuSrK/Rs6qPFakKTRxAyAGwssCo5yai+6Bgkgu+Y16q++Lxyi7d9/iVmhNVGuy/T4M2kUJSxO5ST9GcFSABuhe2Z/OpYfrm/bEODEmGmZq4VVk1zDm3UkUIBuO2FfZm86xp+XToKDz9w3Dojl62Sc2kdz+m43HEm/f9QrjivLqVyygsOKpyhJSmizShOaiQADp0RWE+paAt2XS8k3K2+Y55xKictQSa0qRYC1Imx2XCy8pKgSFKNDYi7nGxsmsVZSYcbZbUhWW1dabzHLzJpWjpYmm6YS+TRSFT5KVFJDSvJrBzEmmahFqJtqQTm0hQ2skXUKWpTZyKcVRQunnVUBUWBy3ob0h6+T/ABV16eyuhJo0shWVOaxRbML0vHOcYU4HXC04pvMtwEJUoAhRUFC3EWMLUpdFsNxj17Fxm6UqUa1Q2ak/cTEmLvVcUerwEey6CltKa6IbFeNG0wZl9j5iaVnGVDZ0Uo6gWskX8I1p+VCf+wD2sN5L+/0MjEGHtqWpYQkqPMskEnzxwjqH/wAKl1ckXyXS0BlFaJrkabNhr+SSe0wWl5dDfNZbSkcEinhAN2Q45ieGPNKcLjakgluhIsaIvcQw45LqpLuE8wS8ugCmqilZN9TTKLfehv2hQvKoFJpfd0CErZZ9UxMqYeWpbSU5kpJslXOFR2RE63CQNfUaGg3HWA+09puYH65z2jDltLhqGhzK3zW7IUNqx9MmPxXPaMG3asgGUYhWYlXEKgTC2WQOxVcTFl4UEROOVNgNBU9NBxsO6KLL2YJSCSBYRLJv1sAe34axC1LggGhUaa6D943PZaLUoKCx7Ei3fvgXwSL8xG4Lx5GzhvGQnqNNEsi8tpYcb5qxUEEVStJ85Ch9ZJ3j33jo+yDrLqHXWeYrkwlbJPOaNaW+0g3oroINwYSZN5P2h3w1bPskF5xkpQ4EAIXQEXcbzAjQggUjsSxVujhY89rpkPuFt0pAfGwM2IK38iUk9aAmC2ym0zU0pTKsqJhvz2+IGq0E6p6NRv3E09r20oZnVAUJSkHpqtCPfGf1NSqlRzyUnUpKUIFVWqo7jvoOMdL2aX5Ak6hCyesIBMcv2blgp6p3HTpjsbyUolXikAANPUp0IV8ICK2snVbo5gy6aQ0bHZS6aivNSB11T/WE1hcOewyKuA8Mvj/SDKsEbQtVmn1CxDjlx0EwR2fdCgEuCpyqOYaUBSkV6zXugdi66vTB/WO+0qDOw0rmqTW6D7QMNhllFV2FzxQk7a3M2ia5zYG5tA7sxi8cObAFE07TArbVa0TXM0yoGU6XA04G8NTjQNrg8D/d41rPcIpMx/21ZJNrngGTMglTbd1JKXFFJSohQVlTcKFxruj11AN3gVfrUABz9tAs51iivSi+WfJj8RfstxCtsxE7Dca7ehQx9kIkpl1CgpJbCcwNU15RsU4hV9DeEjY687L/AIoPrJhr2uSEyM0reUNg03+WZpXjS/eYVdhzWdlvT9xMYc99bv0N+nrw9glP/wDcHpX7L8ets/RmfQr3xJNS6il6tEhRVQqIApleFb7riLDEv9HaFagNi40PSK39UZ83soOPJ78nLIE8SP8ACc9pqOfY4BnPpq8THUNhWgmZJp+jcveurfZ6t0J07hBWc1qFelxqemtYzSa6RqlUikAciaaZG9fw0R1nZllSpVk7suvad0cwxFAbUtH2cqadSEiOhSuPfNZOXAaU4pSFEUoAAFGtTr6o1teVCU7kxmRKDfeJVuIbHOKUjpIEI52lcmE2fSwrK4ot5SNKBtAWdVKqdNKRadwlzKFKIWUKoVA5gQKZiDrb3QjJlUB8MbkNL80gLUhSkhVAaEjSgv3xz7EGQnEFKbCQS3qLVv0RY2/xJbMych1bbKkkAhWVWdINd1QOuEsY648sEJQ2tIcKloFFLLi85zbqDQDcItZfP00BLE3DqTDW1BVQZlV87QU3DthO2oT9LmNfyrntGGSfmFLYSVmpqsV7BC5tQfpb438qvxMPdJbA47rcDlMV3D/esTBojWIXIWMKrpiuv4a2GnCLLsVVfDW50iiBlpPMSSBSgus27ExZSglNbnpPNT2DWIZQDInQGnDMs9Q3euLaCMt9fvGp/dFh6oqXBUPaBa9YyJHBePISai3J4eTkUurbalAcoQaU3kDVVBwh3wWYbSh/kAUobCAlR89SucsuKPEkWG4ACEZyYW6oKcUVHQV0A3JA0SkcBaGySTklXt2YsfxNrXSvGih2x3FC+fzc85OVN16P6GIkg8UrSotvJNUOpPOSrr3/ANTB+SxFyflpplxOWYSUNldQGXlJcQeaTZLhoOboagilaBcw9/KRF9+YL0hMBQASHWkJSBa6lLUo8VEipPQOEXmw+hWl1PKYOwCRfTNBKUKGRYU6CCChIVQhVdI6NMTQVLzNLUl3irhVSaAAcAKd5hHwTaxQCJecLi28ySl5F3UlJolLm95H8Q6dzotrJLTK6hSFNHItJqlYJAqD26bowOEot9XwN8ZRlUofE54wBDt8nIq6r7pQO8KJhXl3RDj8nKue56afA/GA6mXHdirOLq48eK1+tRhp2IbIQSCaqQEpF9anMewZe+FxawrP2n1wX2Mxn6oB5iDTSlVFSSf4R3Qe7RdlratIM4AOLQH7qIMT7tXiCshKUuKyjdlbChp0kd0Lm02KpRiGTIokLbFQBTzW4s4ltMUPOJEu4oFCmwqlhyoQCezLFNutgmk3uEQ+4hiVUslQWsl1VgoJJQL04CtaRWxGaVncCF1CVkDoAOl+iJ8bn1NMy2RpbnnK5iSaUUmlaAwrbRbRocmCvknGTbNWygQN6SB0Rpx51GVSW2/1MuXTuUfK/T6FzaJ1asPmsxrZkDTe8j4QE2F/Ppb0j7KoJYrNZ8LmXKgoK2EpUAed5QE21BgdsJ+fS/pK9hcK1ElLI2vcadJFxwpPncv4yLOkfZbOtNWlbt8WZZl8S7RSpC0ltJCCMpSKaBQ17YrYi4Mj1f8ADZ/kn4wVw1wmWYABJ5JFhrpGTP7KGY+S1sQ8S+sKbUghtZqaFJu3ooQGamG1AZVBXOGh6YbdmZRxK1KWgpBSQK2NSUnTXcYU5nDgFAlvIqvnAUP7wjNNeRbBt7i/jwq+6fv6diYaMWqJeUy1HkVacCo103QpYnQOLBJNDrqTSgqYb8VeIl5ShIqz6sxseOkb48IUuQRITClTCAuiqrBJIFTXIkX6BS0ORmJcLLIdyPpIq0QoEhQCk0NKKqkg2hYlnSX2VKpUruaAE1DZvTXWGGdkfpzrn11ciGjQa8mkKoeOvdGTUR8yNOCV2CPlDx1UvNFIDLicra1MuprmISsJqr7POrTikRz+QxJp1fMZLS0ttpNF5krKQQ64aioUpRTYWAEMnytNVnj+EjwMJ+zyCHD6PvEF0rxLIpPoaGGZHkknpX4CA21X529+Irxg5NjyQ9NXgICbSprMun75jQ+BMP5BaW7VJpFFx4f8xeyxoWR9kQNBgxRJ0EbJlxvNNNB7zBJLI4RAtIESiWak8yiVEAbtK9fGJcNPNPXFR0xYw42MVLguHJs4bmMictxkJNJddkFIKVVCkG6HE+aoe48QbiGOa5susfrWx+40B74X8OnS1mFA40v8o0TZX3kn6ixuUO3oZsXbBly42rMhTy1KFKKZJS3lbcH1VC/QRQ747kH5kmecnFOEpR/0C2HIKN/mK/vTDfbRDtfXAZgaQeftJgcX/ZQf/aNUlwc6Gzf6MFYS35dr0vEx0rZXAm0uPJzLW06lRcZWqrZVVNFBNOaRxHRwEc9whPlmuuviY6lsqqri/Q94jPqoVFs3/wBPlb+JUxTYNmn0cltY3KUVJV0Gtx1juivsZIOMOLQ6kpNa9BAFiDoRDo6b9kaGh1jl0ddwXY5K0jmqPRDbss19BQOP/so++KuO4F83SSiqmyNSPN6CR4wX2WTSUa6aRb2jsJimtmX8XPlWx98RaxFfNVvtpFTFLvt+mYszw5quo+EQd6nki8US6SE5qIKqVpvJjm3yny4E3nyXcQhRsL0GWtd+nqjp2FirSBxQR6zCJ8qMrmVKr4pUnSuhSR4mAkrKulZSxRoJwMCgFVME14lRO7WA+wh+nMVt5/sLhh2ibKcHQL1zsaUG5R3wpbKzyJeYQ65XKkKrQVNSkgesxHyw4eydRTgsomtU8pUJSc1VAhIyi3m6RaROpbAS22EpAoAKJAA0ACd0Jk/t4n9E3XpUoD1CsLk/tk+u2dKB90DxNYBtl9KOmTmKuBKiFBJAJFANaW1rCFtHtCpKCFpChXzkmh7tPCFCbxQr89alekonxihNTIUKEkjriKVEcExvwNkPy4cKc1Sq586xI413Qz4u3RiUB15H3mEHZ7HFMshoICkCtDWhuSe3WHTaTEkiVlHCrLVtvmlNfP5Q66DzDBxk73AcEnZf2akOUmWaiqUZ3F8AAhoJ/iI7jDi0gFsKy2qSK/YUbdose+EjAcdAKUMgKDpQlxZ1AytjKKDpgnM7XtImHZYtOEtKyZqppSgIIB3UIhWRdc9go2oi18qLRM5Wn6JHvhRwiVKVk8U/CHX5SHkmdCL5uRCq1tSpFPGFqUSUlJFTYih0i686FddWiWZSrkhUU5ytT0DcIE7Rn6Q76XuEGJtyrQ9JXgIDY/8AnDnWPZTD2FjewLVGuaJiIiWRADDwmK7kY+9lFQIvYfiEj+lDxV96mTubNaddYll0CSkqNEgk8ACT3CCuH4Q6AStIQPvG/cPfSDzeKM5PIZEp4JFPVSKLs7mreKfBaVMoLFDSMj0sk3j2M/UjQVWFk2qYcp+YWwaskJPLTNU0q2pJUlORSNFJoinhSEqTNx1iG3HnLp6VOnvdcv6hHdjUmkzz024Jtc7fUmZYbmKmXTkeF1SxPncVMqPnj7vnDptE76iJRqooS88aX+qlsb4XXLgbiCCCDQgi4IIuCOMNLuIJdl5cTqlZlF3LMISDlplFXUDz6085N+aLG5h6k4tXuhHRHIm1tKvhyvkU8IPlUf3ujpexiqrd6Ep9ZPwjnbeHracbUaKbVdDqDmbWKahQt2ax0HYX9MehsfzPjE1VPE2vzcvQqUc3S/zYZ3NY1jFm8eRyTuiP8oUy4280tlxTaw2bi6VAq81aDzVi2hibBNpQGWRMoRL5jzHEV5BRqbEas1uaGo6YofKMvy6B+qHtLiOVbCkSSTuWLRs8BPGmcmWqks0o9lX2Q7Ygk8u3wzG8WZ5XNV1GE19DrM0TKucmHHVqW2oZ2VKUokqLZPNJJJqkgwYO0KKlEwOQVoFk1YUehz6nUunWYyuDRvWSLsYcPslsfd+JhR+Us5ZdhVrOlHeknh92HFr6nojq04wp/Ka3WQUfsvpPeVI98LXIcvZAW2UwBhLVQLusDQH6iz0cIQE6Q67eKphUuOL8uP8ARdMJiUQMvaYeP2UCsekyWuV3BRT7Br6xC6gmuph5xVP0B30j7cmPfCWwi464CXIUXyQ5zG7hoexJ7wD741KYlmE84ei37CYEIYcLRVlBPT4mOg49h/K4fKjg1LmopXzX+PXCBhlmUdR8THT3z9Cl/wACW8HobBWLmBsKl8j0skDLmIqBS9mRU03mLm21G8TUr7XIg9PMQI0w0FU3LUBNMtaDS7cFdqNn5ianlOISEoq3RSiKUSlINBruMSqyWDGXloE/KUgieDgFSGUppXpUYV5OZKyBlIIrY9UO3yiyi1TGdNKcmBreoqT4iEfD68oBvobDWFSvqTFpcllYJaudFq06hAnaBfl1/sewmDbyKNn0/dC7tAry6upv2Ew1vYZjKpXFdxyPFORXW5ADTR5cD3ItuGKjsCWWpF6gpF2Vf58CWzaPW3SFCKsKmPDKRQRkVZZ7mjqj2Mo8GMMEWJhjnG6pYHBoetSz74XWV5vreuCeNzIQ6lBNktNDvSD7472HKu5wdRp5U2iz81rvgpiIoxKpP+Gs97ix/tgC0+DofXBnGFc2XHBhP8S3Fe+NyktjnKMknf5uiTBp51hZ5JQyqutpQzNOdaTofvChtrDthG10vLsKd5JxJW4lstFSTRYSVcxZ89NON455KrobxexlvPItjWr7h/dQ2PfA58Scdhmm1EoT826S+R0rB9tpeYVlVVlZNEhwjKrhRYtXoND1wyx83tzK27K56eB1A6Dv6jWHPY7a15JyNEvIAryKq5kgfZ1UOzMOiOdLHR2YZozVphX5Q3PpQH6tPiqJ8MQSZSm5Sa9pEBdqcTTMP8olKk81KSlWoUK1HfBvZ4Arl95zN7+kR0+lxwq/T7HCtT1Mmu7+5NOOVmE+mT64lxuSU404AfOBHfC9IHPMJqVecreekw1GXTQ3V+8YVkh0UPw5PFUn7yxKSbzaWBLulsJZQMhAU0Tc3QaEG+qSDGu0Dy35V1l5HIkqFHrrYKkrrenPbrQ6poKi5iy9KpUUVKvyaNFEbugxC7Jpy2Kqk/bV8YxOCZ0OqSVCt8pDBRhsqCUmsy3QpUCk5WXBUEaiE3NHQdp5DLJ+TyjypUslNSQG1aXFDfW8c8SbRln7TNeP2UbYt+YOekr+ZIwoSqOcOuHXF/8A61f4i/akvhChJpuO3wgJclruUiNIkmxRf7DX8tBjymkW8QACzxys3qNOSb3QAYWw78ijqjt2z8o0uTlitIUeQZFDcWTa37Su+OIyB8kmnCOlYdtqwzLtNgKWtLaEkCwzBIBuemDugWrHxBCRRCQB1AeEa8qY51M7fvLNGkIQOJ5x+EUnZuZe89xVDurlHcKQLkTpGHahzMtV66jsCUfEwjbM2xEUt5NftJi4uQWLg/xQNaZdadDqE84AiuooaE1inKy0qGfatsUFt/Gt7wjY9l5ZWYfUZ9bTcHZvFFuii8teiAm0LB5b/wDNj+S3BrZblVuBXB9mnb/WK6vvZadAv6osutERTXFWERuEborORMsxAsxRDyto0CrxsVWiIxQd7DTKvcwdUZA+Xd5o6o9hPSH1A+ScOcU43g3tO+DNOA7g2O5tEAsP88dYi9tCus08fvU7gB7o2p+UzVbNpdwg8016IccefCXG0GxSwyD2pze+EaRTVaeggw4bXt55g8QlodzaI04crSMubBGZ4lUGpj80lulcwf5Q90JrcwtGtxDbMuj5tKA2qh1VOtZHujdDKpV+djmZMEscZX6fdA95kERLgslQPrFQUoRQgkEEut3BFwbRioIYSPo8yfwR3qJ/2wyUVaM+KbV16P6Mvf8AWCsATTfzhO5wEJmEj09HOpY7YLbMyCFTLS5d0OJSoKUhXMeQBXzmz5w0GZNRCqVQT2YSDNNkjzc6geBCFGo4Qc4dMX0OtuOxWLL1zj4it2t+Hz+5FUpN6pUNdQQfdEqpldPPV3mJ28aWQEzCUzKQKArOV5I6Hk3P7QVEiZRl60u7RZ0YfohZPBK/MX3gwfiV7ar6fMzeA5f8Ur93D+Xf4WENoJ1aVhKVEeSZ0J/w0wNfn3KABardJiztUgpmVBQI5rYFRrRtANONwYE1isUIuCfuJqMs1lkr7sZQ6VYasrJJq9c9DYjnsP3zYLwtaiVAoL6hQkA81NiN464QQY4mpjWWX6nqdG708P0JcWX9AKeLivFg/wC2FqUR/u9mGXG0/QUq3coQe9NPCF2XUOO5XhGWXI9A9SbJgliTX5TjWWH+gPgIoOEUT/fGDGLJs76csP8AQMCufmXLgkw8eTT1RNSIZEeTT1RMEwZDySlCHNdaHvSk++HjCMPqIAJAAatclVenmMU8TDtgShQRnybMidojmcLoIXVslDlt4MdDmqFMJ0+kcp2GKTdlgBMrzosYnh2ZYNP0bPqbQPdF9tF4OJlAoj0UDuSBBymVW5z2dwu2kKuISuUx1rFZIAGEDG5apIiRkEKvJEx6qVt3wak5GLq8OtpBORKE10U3e+IVGDWKStICqEEmUy007YRkVkmMgaJZNh35RPpDxi1OnM86eK1+Jiph58oj0hFxCqlR4k+sw5cASdE0k3QpPFQEH9onD86dI3ED91IHugTvZHFXwg5MozvunitXiYPsLb7g1lddR27oY9p0ikqKkES6TbpWs6RZlZJIZcURok9+kCtqpijrQ4S7Q78x98MTaQCakUhMqRrcdEH8JmAZN5VdXWU9wcMLImO2GNaEpw8J4zAPc2r4xohqJLnczZNJB+zs9zQqgpsury9eDbx7m1wrNuLTocw4QxbNzHPdJFMsu8TX0CPfGvx4zi0mc7+1njmrXc1SqPHKEUN4haXUW4xKU9I7419ZzeihkxjFHWn3EJUFNjKORdSFt2QkWSbo0+qRFP5xLOeclcsrimrjJ7PPR/EBEePgmae6Fkd1vdFAjiITjgulOLp1+bGnPml4klNdSt8/r2fIy4jNty+HFpTyFF3lw2WzmSs0QKZgOab6GhjnwMdEbnC3gz6Qy4sLDtVpyZG9BVZUoH90E2jmIejjaiTeRp9mel0teDCvRBzE5kJw4VSDVweK+PVC7KT11DLoFHQcIv4299BbHFYP8T3wgHLLFCeKVQhyaGpGj8ygi6NAeiCuLCz34suO5gwuOt6dIr4wxYsbPfjM+pkwCe5b4NpI8xPVE4XFKVVzR1ROFQZZfmprLyPWf5bEM+C4mANeEc+x56nIkfe/ly8SYbi1Ab8PGFZI2ylwdVexkZdYXpjEAVjqPjCo5jtjf+7xWYxTModR8RARhuWPUvMVMMEpMgEdSfARz2UxCCpxahF/qp8IucSIZ8XfFIQcUUCTF2exio1hXnsRBJvFRQQYw4CsGHWxlhWkJyCwnxSKaLQFxpOsKb2sMWMzVawtrN4ZEpnlYyPIyDBJpQ89PXE8uqPYyCXAMi+XfKMdfvEMUo5VZPFRPrjyMhiE5OA9NP0l19Q8RCftVMfSKcG2R/Ak++PYyClwSAPbfhqxSYpJtji+s9yEj3xkZFLgJ8guVfhpwZQyTSuLCx2UAjIyIiMH4PUCqFEc6GzCXM3npBuNwjIyGeLJKrAeGHNBeal2luuEoSTnVW3TEDuFMn6lOqo8IyMglkkuGKlhxy5SLMxKpEk4gEBJSoUKaqqVC4WfNhPbwNJFlq7Qk+6MjIyZG+ps3YopRSRJi2ABUshOZJIUnVHS/XQ9I7oDDZogaNmyvtCMjIW2xiiilMbNGg8mND5rnX9oRcxTB+a7VKx5ZB1QdGyIyMikySigaiTSABnItvT8DG6ZInRQPeIyMhq4AYI2grzB9mtf3GPhAqXcsrs8RGRkVIEgW6b9fxixJOX7D4iPIyIiBVicNI8nMSNU+gmMjIt8EKT2IkxRW8SYyMgSyxLzdIsrxG0ZGQNEB0xMFUVoyMgiGRkZGRC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data:image/jpeg;base64,/9j/4AAQSkZJRgABAQAAAQABAAD/2wCEAAkGBxQSEhUUEhQWFRUXGBcWFRUXGBgdFxUUFx0YFxQWHBcYHCggGBwlHBgVITEhJSkrLi4uFx8zODMsNygtLisBCgoKDg0OGxAQGywlICQsLCwsLC8sLCwsLCwsLC8sLCwsLCwsLCwuLCwsLCwsLCw0LCwsLCwsLCwsLCwsLCwsLP/AABEIALcBEwMBIgACEQEDEQH/xAAcAAACAgMBAQAAAAAAAAAAAAAFBgMEAAIHAQj/xABLEAABAgQDAwcHBwoFBAMAAAABAgMABBEhBRIxBkFREyJhcYGRsSMycqGywdEHFCRCUmJzMzRDY4KSorPh8FN0o8LxFUTD0hY1g//EABoBAAIDAQEAAAAAAAAAAAAAAAIDAAEEBQb/xAAxEQACAgEDAgMHAwQDAAAAAAAAAQIRAwQhMRJBEyJRMmGBkbHB8HGh0QUU4fEzQrL/2gAMAwEAAhEDEQA/AOeMIgtKS+86RBLMgXNhGrrpdOVNkbz9qBGEz00VnI1pvV8Iml8PIHMTzzvMWsPlwkAAQZYAFzBdCB6gSxhCUHMrnLPqgrKM5bqjwTAdWUN05ShypNi4RqlJ3qpfLqaGkD1rUuyiRc290acOinl4Meo10MPO5ZxOfIskU/rcQIw3EXmXitJzAjntq81wV0J+qeChp0ioJjaZqkwsDQJaHc2gQOlWedG/HoorH+pzc2vn4rXZMd3gl9pl1tKgjLQhQopJqRQjrBoRY0tG2GS2tvrC/cYA4/NOMKlFsqyqEuOlKklxyqVp0UkgC3aKG8Mmy2KszNQnybwqpbJJINAKqbV9dItbVNb7ics4OK3Ohjyxm6XJYxaX8gOlR8P6xRwtj8pbVR9WaDeMo8gnrPu+MVsKb8/8Q+v/AJgV7A3uSYpL/R3P2PbTG0gyMukXMVT9HV1oH8SYyRRzRAV5fiF3IEYckEqFrK6jaOQlm/YPAR3F1FG1+ivwjiaga7tB4CA7hRQR2Za8t2I/mtD3wgYY1zP2fhHRdlk+WPUj+cxCHhCfJ/sj3QMgieebtMekn3xewFvmufgL9oiIMQFpj8RPvgls2iqX+iWc9uARGaYa3zO2LJaiOSqEWpqYlyV1v1/CHLghHtezaT/a/lSh98DZRv8AKfs+0mC+27gSiUUdEhRIHQzKGA2DOLXypKMg8nSuvnpr6oVIncgmW7u+kj2VQxbSs+VR+A14QEmk3e9Jv2FQ0bTo8q3/AJdrwiR5IK7jUa4+19LmB+tc9oxeWyddI92gQRNTFN7zvX56t8OSKkBFscbePdFV1I3DtPwgipvoMRuNcItoXYYwtjNItk38s91ea1uirMS8HMEl6yCP8w97DMSf9HWpJWQENjznXCENjrUq3dG7D0rCm/f9Tjalzepaim+PoJcwxEcxKqLbdBXz68Bzt53QenJiXRZoKmVfauhgHrPOX2UELuKOuOflFDKNG0DKgdg16zGPLkjex09Piml59gcpQB84dlx3xkV1RkYzZSGvlC6aaI8YLSbEVJFmDcs1cJAqokADpMGkW2TtJCRUxE5MFSkpG9SU98C8UmnDUINCN/VwiXZWY5WYZSrXlEVHbrGnSrHNu+xi1eTJFJR79y9OsgvvDdyi6UtSijQgjQiCcqv5yQlygmPqrsEzPQrcl7p0X16i5q7izxWo95MeJRmISdCQI7ShsmtmjgeJ52num+PuveFNpR9JdHAgdyUj3RSlUQdxt5tyYeQ9RtSXFpbmKc2gJCUPAbhoHdw87SsCZtlxklCxlVYkWNtxB0IPEQWFpxUeHSB1MWpuS3Tb3+z95b2pReX/AMuj1qcPviHCGOYo3BqVJUDQpUkKoQRcGvhFvaJFVM9DDXgT74rImihASlIrc5r1FSoUpppXvhbxdeNIZ46x5pNv82GScxZZl2UvrQHVl1KFKGVDuXk/PWLNLOaxpkJBrlqIMYIK8oCCkh0gpUKKGmoPRcHQi4qISNqFF2TlSrU/Oa062x7o9ktqfmy0N5HFNIqLqBcbNf0RsC3+rVbShSRU8+enko+X3/szr49ZBupP0/dWdExpNGT6bftCJJBrmDqEUE4kiYleUzpWjlE0U1WtrgKSqhQrik6dOsesYsQKBNuk38IzKLcaRttWEp00ZdI3NOnuSo+6OINvlYzrNSdSaX7rR2CcnSqXmLUow8f9NUcXl1AJFr0iumkRS81DFsqsF1XQlH89iOeYTMAJCTvCR4Q/7MOc908Ggf8AWYhLwLC3JjJyTSnMpBqlJpY/a0HfC5Bu+xPiB5swP1qf90FNnDzJj/Lq9bqYLN/JzMOl5TjiGQtwLA89WUZrUBAHnDeYiw/Z52XLzbjjWVbPJocKsqSvlUKvXzeaD3QtEbKEmOZ2mJxE85hplyGypKzlCsyLp51bAnXriq4DTh4w5cFmbbCqJUcQR3sykDMGWcrgO7IP40wQ2wN5Lr/8MlFeTl1JS4spISpSAFUOUlK0ZgDvIzJr1iFSK7lWZHOe62/ZVDVtI4A80mn/AGzJr6qUhVePPe9Jv2DDZtWKlg8ZZrwiR5RYIeTY9RjNoUfSn/xXPbVGnJ801vY9XdE20DiRMv2JVyrm+gHOVu3w66KkrBwYJ0jR+XSm61BPtdwvET84ulAqg4AU9YgU+s8IFzKUBjkNuUSrPINshR5Raw86MyUBSUJs0DzjzTr0RA/iKJtQW9MGYWNAs0Sn0WrBPYIUZkVge4IByYSSQ7zSgNICzYrErTpyjqEaKvA2WB1ovGRbW1ePICw6HGTSdEip8IObNIInGwroV4/CB2B4m0WCoJOZNlJFzXceo8YK7Ov55lK6U5ijThQKhWDPOedxqkgs2OMcSd7sWlTW8IJ7RBjYeTDuINLKcoTe3Eb4pyknmSIbNkZTk5kdDZVGjBGtzJlydT6RSlZsLNDZWtONd8E8Pbq82OK0eIiCdwJJFUKIWKUJ0030ifZZ0maZbcFF509tDX3R2NNrYZItPk4up0Esc1KPFr4F7FzWYe6XXPaMaMzYCQ08CtkebT8owTvbJ1TxbNt4odfZ67rh4rWfWYrOR0uhSirOSs0oZJNcPldmHNpJchbaxUtKaaDblCAqiE7jdJ30N4EOHSnD3mDOKzKmphWShSUMBxpd23KNNjnDcoUsoUIp2RVVJpdBXL1sKrYVdxsb1Cn5Vv7wuKioELxT6YxU/g+3+GO1GNTyTePd27Xf4eq/dd/U9xZH0WVHQ6e9SfhACYbqpR4knxhkxQeQlfQUf4yPdAYNE6QeONx+L+rAzTanXuj/AOUW8MmHJWRdeZolwvtJVVIIWgJcJQoHVP8AYobwbwPaRiaoigYfP6JR5jh/VrO/7ir8CYGKaPzBaaf9ygf6a4XZ/CCk0UPWDw4Rinp1Jtrm/wCDpYta8ainxX3Z06YJErOBQIIl3qg6jmKjlmEyocW0gkgLUhJI1AUQCR3w17N4xNfN5tpawtCJZ1SFLGZxFBRKQo+cm+iq03cIX8CquaYKiSVPN1PSVCukYMsZRtP1OtgyxyNSj6fc6NhuzkvL1yIKiRlKlmtRUKpTTUA6boJpaJACE2GgAoB7oKOttoGZWUAfWURQdp0gNP7YyrWiy4eDYr/EaJ9cY9zQXWcMUfOUE14XMKO2OzbxbUW8rguaA0V3G3rgts5tiZuaDSWsiMqlZiqqjSlLAADXpiuvaoLztlIWaqSOTVzq84kFtyhNAm5SSIpyit2Sm+Bc+TmXT8zKHECoccqlQFRzjuMCNom0oeUlIokUt2AwZwFxBQpJUEkrUoJIoqiuck0VxBB0hbxtFHlanTU13DjBxVO7IpNumivtfrJdf/hkY8lXFKacQVHKlTZSmtklS05iLWrlTXqEbbWC8l1/+GRivKpu5+x7aYGSL7lN6oU9avOb6D5hhv2iNUyp4yzXhCq8Oe91t+wYacfv81TQ/mrJrXoNvGJHlFghRASeoxW2ndpNP1/xXPWomLziaJNOBgPtKr6U/wDiue0YZIsouKrEIbrGpEaKWRvhTLQ9t7K4d8z5Rc0C8UlWS1Afs01rHMMQZSFHLpWLbz5ge8qEwhJO2xk5JrZBBsmg6hErBqTEKEWHUItSbesGwFyQrTeMiV0XMZADSaXLkq9XShoaeapPwh9wF8KfKxpyDiv4M3uhVU2mZbLzdgkeUbN1MqOg6WydFdmsM+xjdVK6JZQ70kQeHG+u5LemZ80/LS4skwtJOUZR3U8IYpNvLNL5tMsso13WBVEmF4am1o1nubNzZBsmVVXo8n/WNK2iYcUXfU/UXVTQFiAe74QY2PaQ5NoUUC1gamxPqgLLhCkpqASSL77nj1Q37KSSEKzJHE68APjGfDHezZklewiiYU2rK6KhRJCuu/8AYi2tANCKEGnXc7okVRaaKFQdxiLC8OXyoSklSTQ0O41/u/8AzHY0+taXTP5nD1P9PUvNj+QV2hH0lf7A7kIEUEJy0WDRSTVKkqopKtKil4L4spKpp4A3Ssgjqt7optS1RetOvqpHQxzTxpP0Rzc2KSzSkubf1COJuIcQwHl5HC2VJeygNKqtdnEp/Jk0rnFqk1AgVMyKmT5RKk7wQQQQdCCBQjpBi/jSKJYHBlA71uRXkHFJbCaBxo1JZWTQG9VIULtK6RbiDA4+qEbjuvT+P8jMzhkyNSVPbft8V918iwlA+a80lQ+cpOm8Nq49cD3m0LVzlEcagbz11gyuSrK/Rs6qPFakKTRxAyAGwssCo5yai+6Bgkgu+Y16q++Lxyi7d9/iVmhNVGuy/T4M2kUJSxO5ST9GcFSABuhe2Z/OpYfrm/bEODEmGmZq4VVk1zDm3UkUIBuO2FfZm86xp+XToKDz9w3Dojl62Sc2kdz+m43HEm/f9QrjivLqVyygsOKpyhJSmizShOaiQADp0RWE+paAt2XS8k3K2+Y55xKictQSa0qRYC1Imx2XCy8pKgSFKNDYi7nGxsmsVZSYcbZbUhWW1dabzHLzJpWjpYmm6YS+TRSFT5KVFJDSvJrBzEmmahFqJtqQTm0hQ2skXUKWpTZyKcVRQunnVUBUWBy3ob0h6+T/ABV16eyuhJo0shWVOaxRbML0vHOcYU4HXC04pvMtwEJUoAhRUFC3EWMLUpdFsNxj17Fxm6UqUa1Q2ak/cTEmLvVcUerwEey6CltKa6IbFeNG0wZl9j5iaVnGVDZ0Uo6gWskX8I1p+VCf+wD2sN5L+/0MjEGHtqWpYQkqPMskEnzxwjqH/wAKl1ckXyXS0BlFaJrkabNhr+SSe0wWl5dDfNZbSkcEinhAN2Q45ieGPNKcLjakgluhIsaIvcQw45LqpLuE8wS8ugCmqilZN9TTKLfehv2hQvKoFJpfd0CErZZ9UxMqYeWpbSU5kpJslXOFR2RE63CQNfUaGg3HWA+09puYH65z2jDltLhqGhzK3zW7IUNqx9MmPxXPaMG3asgGUYhWYlXEKgTC2WQOxVcTFl4UEROOVNgNBU9NBxsO6KLL2YJSCSBYRLJv1sAe34axC1LggGhUaa6D943PZaLUoKCx7Ei3fvgXwSL8xG4Lx5GzhvGQnqNNEsi8tpYcb5qxUEEVStJ85Ch9ZJ3j33jo+yDrLqHXWeYrkwlbJPOaNaW+0g3oroINwYSZN5P2h3w1bPskF5xkpQ4EAIXQEXcbzAjQggUjsSxVujhY89rpkPuFt0pAfGwM2IK38iUk9aAmC2ym0zU0pTKsqJhvz2+IGq0E6p6NRv3E09r20oZnVAUJSkHpqtCPfGf1NSqlRzyUnUpKUIFVWqo7jvoOMdL2aX5Ak6hCyesIBMcv2blgp6p3HTpjsbyUolXikAANPUp0IV8ICK2snVbo5gy6aQ0bHZS6aivNSB11T/WE1hcOewyKuA8Mvj/SDKsEbQtVmn1CxDjlx0EwR2fdCgEuCpyqOYaUBSkV6zXugdi66vTB/WO+0qDOw0rmqTW6D7QMNhllFV2FzxQk7a3M2ia5zYG5tA7sxi8cObAFE07TArbVa0TXM0yoGU6XA04G8NTjQNrg8D/d41rPcIpMx/21ZJNrngGTMglTbd1JKXFFJSohQVlTcKFxruj11AN3gVfrUABz9tAs51iivSi+WfJj8RfstxCtsxE7Dca7ehQx9kIkpl1CgpJbCcwNU15RsU4hV9DeEjY687L/AIoPrJhr2uSEyM0reUNg03+WZpXjS/eYVdhzWdlvT9xMYc99bv0N+nrw9glP/wDcHpX7L8ets/RmfQr3xJNS6il6tEhRVQqIApleFb7riLDEv9HaFagNi40PSK39UZ83soOPJ78nLIE8SP8ACc9pqOfY4BnPpq8THUNhWgmZJp+jcveurfZ6t0J07hBWc1qFelxqemtYzSa6RqlUikAciaaZG9fw0R1nZllSpVk7suvad0cwxFAbUtH2cqadSEiOhSuPfNZOXAaU4pSFEUoAAFGtTr6o1teVCU7kxmRKDfeJVuIbHOKUjpIEI52lcmE2fSwrK4ot5SNKBtAWdVKqdNKRadwlzKFKIWUKoVA5gQKZiDrb3QjJlUB8MbkNL80gLUhSkhVAaEjSgv3xz7EGQnEFKbCQS3qLVv0RY2/xJbMych1bbKkkAhWVWdINd1QOuEsY648sEJQ2tIcKloFFLLi85zbqDQDcItZfP00BLE3DqTDW1BVQZlV87QU3DthO2oT9LmNfyrntGGSfmFLYSVmpqsV7BC5tQfpb438qvxMPdJbA47rcDlMV3D/esTBojWIXIWMKrpiuv4a2GnCLLsVVfDW50iiBlpPMSSBSgus27ExZSglNbnpPNT2DWIZQDInQGnDMs9Q3euLaCMt9fvGp/dFh6oqXBUPaBa9YyJHBePISai3J4eTkUurbalAcoQaU3kDVVBwh3wWYbSh/kAUobCAlR89SucsuKPEkWG4ACEZyYW6oKcUVHQV0A3JA0SkcBaGySTklXt2YsfxNrXSvGih2x3FC+fzc85OVN16P6GIkg8UrSotvJNUOpPOSrr3/ANTB+SxFyflpplxOWYSUNldQGXlJcQeaTZLhoOboagilaBcw9/KRF9+YL0hMBQASHWkJSBa6lLUo8VEipPQOEXmw+hWl1PKYOwCRfTNBKUKGRYU6CCChIVQhVdI6NMTQVLzNLUl3irhVSaAAcAKd5hHwTaxQCJecLi28ySl5F3UlJolLm95H8Q6dzotrJLTK6hSFNHItJqlYJAqD26bowOEot9XwN8ZRlUofE54wBDt8nIq6r7pQO8KJhXl3RDj8nKue56afA/GA6mXHdirOLq48eK1+tRhp2IbIQSCaqQEpF9anMewZe+FxawrP2n1wX2Mxn6oB5iDTSlVFSSf4R3Qe7RdlratIM4AOLQH7qIMT7tXiCshKUuKyjdlbChp0kd0Lm02KpRiGTIokLbFQBTzW4s4ltMUPOJEu4oFCmwqlhyoQCezLFNutgmk3uEQ+4hiVUslQWsl1VgoJJQL04CtaRWxGaVncCF1CVkDoAOl+iJ8bn1NMy2RpbnnK5iSaUUmlaAwrbRbRocmCvknGTbNWygQN6SB0Rpx51GVSW2/1MuXTuUfK/T6FzaJ1asPmsxrZkDTe8j4QE2F/Ppb0j7KoJYrNZ8LmXKgoK2EpUAed5QE21BgdsJ+fS/pK9hcK1ElLI2vcadJFxwpPncv4yLOkfZbOtNWlbt8WZZl8S7RSpC0ltJCCMpSKaBQ17YrYi4Mj1f8ADZ/kn4wVw1wmWYABJ5JFhrpGTP7KGY+S1sQ8S+sKbUghtZqaFJu3ooQGamG1AZVBXOGh6YbdmZRxK1KWgpBSQK2NSUnTXcYU5nDgFAlvIqvnAUP7wjNNeRbBt7i/jwq+6fv6diYaMWqJeUy1HkVacCo103QpYnQOLBJNDrqTSgqYb8VeIl5ShIqz6sxseOkb48IUuQRITClTCAuiqrBJIFTXIkX6BS0ORmJcLLIdyPpIq0QoEhQCk0NKKqkg2hYlnSX2VKpUruaAE1DZvTXWGGdkfpzrn11ciGjQa8mkKoeOvdGTUR8yNOCV2CPlDx1UvNFIDLicra1MuprmISsJqr7POrTikRz+QxJp1fMZLS0ttpNF5krKQQ64aioUpRTYWAEMnytNVnj+EjwMJ+zyCHD6PvEF0rxLIpPoaGGZHkknpX4CA21X529+Irxg5NjyQ9NXgICbSprMun75jQ+BMP5BaW7VJpFFx4f8xeyxoWR9kQNBgxRJ0EbJlxvNNNB7zBJLI4RAtIESiWak8yiVEAbtK9fGJcNPNPXFR0xYw42MVLguHJs4bmMictxkJNJddkFIKVVCkG6HE+aoe48QbiGOa5susfrWx+40B74X8OnS1mFA40v8o0TZX3kn6ixuUO3oZsXbBly42rMhTy1KFKKZJS3lbcH1VC/QRQ747kH5kmecnFOEpR/0C2HIKN/mK/vTDfbRDtfXAZgaQeftJgcX/ZQf/aNUlwc6Gzf6MFYS35dr0vEx0rZXAm0uPJzLW06lRcZWqrZVVNFBNOaRxHRwEc9whPlmuuviY6lsqqri/Q94jPqoVFs3/wBPlb+JUxTYNmn0cltY3KUVJV0Gtx1juivsZIOMOLQ6kpNa9BAFiDoRDo6b9kaGh1jl0ddwXY5K0jmqPRDbss19BQOP/so++KuO4F83SSiqmyNSPN6CR4wX2WTSUa6aRb2jsJimtmX8XPlWx98RaxFfNVvtpFTFLvt+mYszw5quo+EQd6nki8US6SE5qIKqVpvJjm3yny4E3nyXcQhRsL0GWtd+nqjp2FirSBxQR6zCJ8qMrmVKr4pUnSuhSR4mAkrKulZSxRoJwMCgFVME14lRO7WA+wh+nMVt5/sLhh2ibKcHQL1zsaUG5R3wpbKzyJeYQ65XKkKrQVNSkgesxHyw4eydRTgsomtU8pUJSc1VAhIyi3m6RaROpbAS22EpAoAKJAA0ACd0Jk/t4n9E3XpUoD1CsLk/tk+u2dKB90DxNYBtl9KOmTmKuBKiFBJAJFANaW1rCFtHtCpKCFpChXzkmh7tPCFCbxQr89alekonxihNTIUKEkjriKVEcExvwNkPy4cKc1Sq586xI413Qz4u3RiUB15H3mEHZ7HFMshoICkCtDWhuSe3WHTaTEkiVlHCrLVtvmlNfP5Q66DzDBxk73AcEnZf2akOUmWaiqUZ3F8AAhoJ/iI7jDi0gFsKy2qSK/YUbdose+EjAcdAKUMgKDpQlxZ1AytjKKDpgnM7XtImHZYtOEtKyZqppSgIIB3UIhWRdc9go2oi18qLRM5Wn6JHvhRwiVKVk8U/CHX5SHkmdCL5uRCq1tSpFPGFqUSUlJFTYih0i686FddWiWZSrkhUU5ytT0DcIE7Rn6Q76XuEGJtyrQ9JXgIDY/8AnDnWPZTD2FjewLVGuaJiIiWRADDwmK7kY+9lFQIvYfiEj+lDxV96mTubNaddYll0CSkqNEgk8ACT3CCuH4Q6AStIQPvG/cPfSDzeKM5PIZEp4JFPVSKLs7mreKfBaVMoLFDSMj0sk3j2M/UjQVWFk2qYcp+YWwaskJPLTNU0q2pJUlORSNFJoinhSEqTNx1iG3HnLp6VOnvdcv6hHdjUmkzz024Jtc7fUmZYbmKmXTkeF1SxPncVMqPnj7vnDptE76iJRqooS88aX+qlsb4XXLgbiCCCDQgi4IIuCOMNLuIJdl5cTqlZlF3LMISDlplFXUDz6085N+aLG5h6k4tXuhHRHIm1tKvhyvkU8IPlUf3ujpexiqrd6Ep9ZPwjnbeHracbUaKbVdDqDmbWKahQt2ax0HYX9MehsfzPjE1VPE2vzcvQqUc3S/zYZ3NY1jFm8eRyTuiP8oUy4280tlxTaw2bi6VAq81aDzVi2hibBNpQGWRMoRL5jzHEV5BRqbEas1uaGo6YofKMvy6B+qHtLiOVbCkSSTuWLRs8BPGmcmWqks0o9lX2Q7Ygk8u3wzG8WZ5XNV1GE19DrM0TKucmHHVqW2oZ2VKUokqLZPNJJJqkgwYO0KKlEwOQVoFk1YUehz6nUunWYyuDRvWSLsYcPslsfd+JhR+Us5ZdhVrOlHeknh92HFr6nojq04wp/Ka3WQUfsvpPeVI98LXIcvZAW2UwBhLVQLusDQH6iz0cIQE6Q67eKphUuOL8uP8ARdMJiUQMvaYeP2UCsekyWuV3BRT7Br6xC6gmuph5xVP0B30j7cmPfCWwi464CXIUXyQ5zG7hoexJ7wD741KYlmE84ei37CYEIYcLRVlBPT4mOg49h/K4fKjg1LmopXzX+PXCBhlmUdR8THT3z9Cl/wACW8HobBWLmBsKl8j0skDLmIqBS9mRU03mLm21G8TUr7XIg9PMQI0w0FU3LUBNMtaDS7cFdqNn5ianlOISEoq3RSiKUSlINBruMSqyWDGXloE/KUgieDgFSGUppXpUYV5OZKyBlIIrY9UO3yiyi1TGdNKcmBreoqT4iEfD68oBvobDWFSvqTFpcllYJaudFq06hAnaBfl1/sewmDbyKNn0/dC7tAry6upv2Ew1vYZjKpXFdxyPFORXW5ADTR5cD3ItuGKjsCWWpF6gpF2Vf58CWzaPW3SFCKsKmPDKRQRkVZZ7mjqj2Mo8GMMEWJhjnG6pYHBoetSz74XWV5vreuCeNzIQ6lBNktNDvSD7472HKu5wdRp5U2iz81rvgpiIoxKpP+Gs97ix/tgC0+DofXBnGFc2XHBhP8S3Fe+NyktjnKMknf5uiTBp51hZ5JQyqutpQzNOdaTofvChtrDthG10vLsKd5JxJW4lstFSTRYSVcxZ89NON455KrobxexlvPItjWr7h/dQ2PfA58Scdhmm1EoT826S+R0rB9tpeYVlVVlZNEhwjKrhRYtXoND1wyx83tzK27K56eB1A6Dv6jWHPY7a15JyNEvIAryKq5kgfZ1UOzMOiOdLHR2YZozVphX5Q3PpQH6tPiqJ8MQSZSm5Sa9pEBdqcTTMP8olKk81KSlWoUK1HfBvZ4Arl95zN7+kR0+lxwq/T7HCtT1Mmu7+5NOOVmE+mT64lxuSU404AfOBHfC9IHPMJqVecreekw1GXTQ3V+8YVkh0UPw5PFUn7yxKSbzaWBLulsJZQMhAU0Tc3QaEG+qSDGu0Dy35V1l5HIkqFHrrYKkrrenPbrQ6poKi5iy9KpUUVKvyaNFEbugxC7Jpy2Kqk/bV8YxOCZ0OqSVCt8pDBRhsqCUmsy3QpUCk5WXBUEaiE3NHQdp5DLJ+TyjypUslNSQG1aXFDfW8c8SbRln7TNeP2UbYt+YOekr+ZIwoSqOcOuHXF/8A61f4i/akvhChJpuO3wgJclruUiNIkmxRf7DX8tBjymkW8QACzxys3qNOSb3QAYWw78ijqjt2z8o0uTlitIUeQZFDcWTa37Su+OIyB8kmnCOlYdtqwzLtNgKWtLaEkCwzBIBuemDugWrHxBCRRCQB1AeEa8qY51M7fvLNGkIQOJ5x+EUnZuZe89xVDurlHcKQLkTpGHahzMtV66jsCUfEwjbM2xEUt5NftJi4uQWLg/xQNaZdadDqE84AiuooaE1inKy0qGfatsUFt/Gt7wjY9l5ZWYfUZ9bTcHZvFFuii8teiAm0LB5b/wDNj+S3BrZblVuBXB9mnb/WK6vvZadAv6osutERTXFWERuEborORMsxAsxRDyto0CrxsVWiIxQd7DTKvcwdUZA+Xd5o6o9hPSH1A+ScOcU43g3tO+DNOA7g2O5tEAsP88dYi9tCus08fvU7gB7o2p+UzVbNpdwg8016IccefCXG0GxSwyD2pze+EaRTVaeggw4bXt55g8QlodzaI04crSMubBGZ4lUGpj80lulcwf5Q90JrcwtGtxDbMuj5tKA2qh1VOtZHujdDKpV+djmZMEscZX6fdA95kERLgslQPrFQUoRQgkEEut3BFwbRioIYSPo8yfwR3qJ/2wyUVaM+KbV16P6Mvf8AWCsATTfzhO5wEJmEj09HOpY7YLbMyCFTLS5d0OJSoKUhXMeQBXzmz5w0GZNRCqVQT2YSDNNkjzc6geBCFGo4Qc4dMX0OtuOxWLL1zj4it2t+Hz+5FUpN6pUNdQQfdEqpldPPV3mJ28aWQEzCUzKQKArOV5I6Hk3P7QVEiZRl60u7RZ0YfohZPBK/MX3gwfiV7ar6fMzeA5f8Ur93D+Xf4WENoJ1aVhKVEeSZ0J/w0wNfn3KABardJiztUgpmVBQI5rYFRrRtANONwYE1isUIuCfuJqMs1lkr7sZQ6VYasrJJq9c9DYjnsP3zYLwtaiVAoL6hQkA81NiN464QQY4mpjWWX6nqdG708P0JcWX9AKeLivFg/wC2FqUR/u9mGXG0/QUq3coQe9NPCF2XUOO5XhGWXI9A9SbJgliTX5TjWWH+gPgIoOEUT/fGDGLJs76csP8AQMCufmXLgkw8eTT1RNSIZEeTT1RMEwZDySlCHNdaHvSk++HjCMPqIAJAAatclVenmMU8TDtgShQRnybMidojmcLoIXVslDlt4MdDmqFMJ0+kcp2GKTdlgBMrzosYnh2ZYNP0bPqbQPdF9tF4OJlAoj0UDuSBBymVW5z2dwu2kKuISuUx1rFZIAGEDG5apIiRkEKvJEx6qVt3wak5GLq8OtpBORKE10U3e+IVGDWKStICqEEmUy007YRkVkmMgaJZNh35RPpDxi1OnM86eK1+Jiph58oj0hFxCqlR4k+sw5cASdE0k3QpPFQEH9onD86dI3ED91IHugTvZHFXwg5MozvunitXiYPsLb7g1lddR27oY9p0ikqKkES6TbpWs6RZlZJIZcURok9+kCtqpijrQ4S7Q78x98MTaQCakUhMqRrcdEH8JmAZN5VdXWU9wcMLImO2GNaEpw8J4zAPc2r4xohqJLnczZNJB+zs9zQqgpsury9eDbx7m1wrNuLTocw4QxbNzHPdJFMsu8TX0CPfGvx4zi0mc7+1njmrXc1SqPHKEUN4haXUW4xKU9I7419ZzeihkxjFHWn3EJUFNjKORdSFt2QkWSbo0+qRFP5xLOeclcsrimrjJ7PPR/EBEePgmae6Fkd1vdFAjiITjgulOLp1+bGnPml4klNdSt8/r2fIy4jNty+HFpTyFF3lw2WzmSs0QKZgOab6GhjnwMdEbnC3gz6Qy4sLDtVpyZG9BVZUoH90E2jmIejjaiTeRp9mel0teDCvRBzE5kJw4VSDVweK+PVC7KT11DLoFHQcIv4299BbHFYP8T3wgHLLFCeKVQhyaGpGj8ygi6NAeiCuLCz34suO5gwuOt6dIr4wxYsbPfjM+pkwCe5b4NpI8xPVE4XFKVVzR1ROFQZZfmprLyPWf5bEM+C4mANeEc+x56nIkfe/ly8SYbi1Ab8PGFZI2ylwdVexkZdYXpjEAVjqPjCo5jtjf+7xWYxTModR8RARhuWPUvMVMMEpMgEdSfARz2UxCCpxahF/qp8IucSIZ8XfFIQcUUCTF2exio1hXnsRBJvFRQQYw4CsGHWxlhWkJyCwnxSKaLQFxpOsKb2sMWMzVawtrN4ZEpnlYyPIyDBJpQ89PXE8uqPYyCXAMi+XfKMdfvEMUo5VZPFRPrjyMhiE5OA9NP0l19Q8RCftVMfSKcG2R/Ak++PYyClwSAPbfhqxSYpJtji+s9yEj3xkZFLgJ8guVfhpwZQyTSuLCx2UAjIyIiMH4PUCqFEc6GzCXM3npBuNwjIyGeLJKrAeGHNBeal2luuEoSTnVW3TEDuFMn6lOqo8IyMglkkuGKlhxy5SLMxKpEk4gEBJSoUKaqqVC4WfNhPbwNJFlq7Qk+6MjIyZG+ps3YopRSRJi2ABUshOZJIUnVHS/XQ9I7oDDZogaNmyvtCMjIW2xiiilMbNGg8mND5rnX9oRcxTB+a7VKx5ZB1QdGyIyMikySigaiTSABnItvT8DG6ZInRQPeIyMhq4AYI2grzB9mtf3GPhAqXcsrs8RGRkVIEgW6b9fxixJOX7D4iPIyIiBVicNI8nMSNU+gmMjIt8EKT2IkxRW8SYyMgSyxLzdIsrxG0ZGQNEB0xMFUVoyMgiGRkZGRCH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6" name="Picture 8" descr="http://www.henkel.co.uk/uke/content_images/elevators_exterior_312277_print_1772H_1772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472" y="504825"/>
            <a:ext cx="4687888" cy="3125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omicrono.com/wp-content/uploads/2014/03/dr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339" y="4229428"/>
            <a:ext cx="4142961" cy="2460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www.buy-elmo.com/elmo-original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4063047"/>
            <a:ext cx="1538203" cy="2626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77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(2)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61067"/>
          </a:xfrm>
        </p:spPr>
        <p:txBody>
          <a:bodyPr>
            <a:normAutofit/>
          </a:bodyPr>
          <a:lstStyle/>
          <a:p>
            <a:r>
              <a:rPr lang="fr-FR" dirty="0" smtClean="0"/>
              <a:t>Vacation benchmark (</a:t>
            </a:r>
            <a:r>
              <a:rPr lang="fr-FR" dirty="0" err="1" smtClean="0"/>
              <a:t>Refill</a:t>
            </a:r>
            <a:r>
              <a:rPr lang="fr-FR" dirty="0" smtClean="0"/>
              <a:t> </a:t>
            </a:r>
            <a:r>
              <a:rPr lang="fr-FR" dirty="0" err="1" smtClean="0"/>
              <a:t>mechanism</a:t>
            </a:r>
            <a:r>
              <a:rPr lang="fr-FR" dirty="0" smtClean="0"/>
              <a:t> on one </a:t>
            </a:r>
            <a:r>
              <a:rPr lang="fr-FR" dirty="0" err="1" smtClean="0"/>
              <a:t>core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8</a:t>
            </a:r>
            <a:r>
              <a:rPr lang="fr-FR" dirty="0" smtClean="0"/>
              <a:t> </a:t>
            </a:r>
            <a:r>
              <a:rPr lang="fr-FR" dirty="0" err="1" smtClean="0"/>
              <a:t>cores</a:t>
            </a:r>
            <a:endParaRPr lang="fr-FR" dirty="0" smtClean="0"/>
          </a:p>
          <a:p>
            <a:pPr lvl="1"/>
            <a:r>
              <a:rPr lang="fr-FR" dirty="0" smtClean="0"/>
              <a:t>local pool sizes: </a:t>
            </a:r>
            <a:r>
              <a:rPr lang="fr-FR" dirty="0" smtClean="0">
                <a:solidFill>
                  <a:schemeClr val="tx1"/>
                </a:solidFill>
              </a:rPr>
              <a:t>64, 128, 256, 512, 1024,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1"/>
                </a:solidFill>
              </a:rPr>
              <a:t>2048</a:t>
            </a:r>
            <a:r>
              <a:rPr lang="fr-FR" dirty="0" smtClean="0"/>
              <a:t> bytes</a:t>
            </a:r>
          </a:p>
          <a:p>
            <a:pPr lvl="1"/>
            <a:r>
              <a:rPr lang="fr-FR" dirty="0" err="1" smtClean="0"/>
              <a:t>Transactional</a:t>
            </a:r>
            <a:r>
              <a:rPr lang="fr-FR" dirty="0" smtClean="0"/>
              <a:t> </a:t>
            </a:r>
            <a:r>
              <a:rPr lang="fr-FR" dirty="0" err="1" smtClean="0"/>
              <a:t>synchronization</a:t>
            </a:r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19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(2)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61067"/>
          </a:xfrm>
        </p:spPr>
        <p:txBody>
          <a:bodyPr>
            <a:normAutofit/>
          </a:bodyPr>
          <a:lstStyle/>
          <a:p>
            <a:r>
              <a:rPr lang="fr-FR" dirty="0" smtClean="0"/>
              <a:t>Vacation benchmark (</a:t>
            </a:r>
            <a:r>
              <a:rPr lang="fr-FR" dirty="0" err="1" smtClean="0"/>
              <a:t>Refill</a:t>
            </a:r>
            <a:r>
              <a:rPr lang="fr-FR" dirty="0" smtClean="0"/>
              <a:t> </a:t>
            </a:r>
            <a:r>
              <a:rPr lang="fr-FR" dirty="0" err="1" smtClean="0"/>
              <a:t>mechanism</a:t>
            </a:r>
            <a:r>
              <a:rPr lang="fr-FR" dirty="0" smtClean="0"/>
              <a:t> on one </a:t>
            </a:r>
            <a:r>
              <a:rPr lang="fr-FR" dirty="0" err="1" smtClean="0"/>
              <a:t>core</a:t>
            </a:r>
            <a:r>
              <a:rPr lang="fr-FR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21</a:t>
            </a:fld>
            <a:endParaRPr lang="fr-F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031" y="2552027"/>
            <a:ext cx="5762625" cy="3238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479124"/>
            <a:ext cx="5762625" cy="32385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584700" y="3976108"/>
            <a:ext cx="1206500" cy="3903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74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(3)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61067"/>
          </a:xfrm>
        </p:spPr>
        <p:txBody>
          <a:bodyPr>
            <a:normAutofit/>
          </a:bodyPr>
          <a:lstStyle/>
          <a:p>
            <a:r>
              <a:rPr lang="fr-FR" dirty="0" smtClean="0"/>
              <a:t>Vacation benchmark (</a:t>
            </a:r>
            <a:r>
              <a:rPr lang="fr-FR" dirty="0" err="1" smtClean="0"/>
              <a:t>Refill</a:t>
            </a:r>
            <a:r>
              <a:rPr lang="fr-FR" dirty="0" smtClean="0"/>
              <a:t> </a:t>
            </a:r>
            <a:r>
              <a:rPr lang="fr-FR" dirty="0" err="1" smtClean="0"/>
              <a:t>mechanism</a:t>
            </a:r>
            <a:r>
              <a:rPr lang="fr-FR" dirty="0" smtClean="0"/>
              <a:t> on all but one </a:t>
            </a:r>
            <a:r>
              <a:rPr lang="fr-FR" dirty="0" err="1" smtClean="0"/>
              <a:t>core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8</a:t>
            </a:r>
            <a:r>
              <a:rPr lang="fr-FR" dirty="0" smtClean="0"/>
              <a:t> </a:t>
            </a:r>
            <a:r>
              <a:rPr lang="fr-FR" dirty="0" err="1" smtClean="0"/>
              <a:t>cores</a:t>
            </a:r>
            <a:endParaRPr lang="fr-FR" dirty="0" smtClean="0"/>
          </a:p>
          <a:p>
            <a:pPr lvl="1"/>
            <a:r>
              <a:rPr lang="fr-FR" dirty="0" smtClean="0"/>
              <a:t>local pool sizes: </a:t>
            </a:r>
            <a:r>
              <a:rPr lang="fr-FR" dirty="0" smtClean="0">
                <a:solidFill>
                  <a:schemeClr val="tx1"/>
                </a:solidFill>
              </a:rPr>
              <a:t>64, 128, 256, 512, 1024</a:t>
            </a:r>
            <a:r>
              <a:rPr lang="fr-FR" dirty="0" smtClean="0"/>
              <a:t> or </a:t>
            </a:r>
            <a:r>
              <a:rPr lang="fr-FR" dirty="0" smtClean="0">
                <a:solidFill>
                  <a:schemeClr val="tx1"/>
                </a:solidFill>
              </a:rPr>
              <a:t>2048</a:t>
            </a:r>
            <a:r>
              <a:rPr lang="fr-FR" dirty="0" smtClean="0"/>
              <a:t> bytes</a:t>
            </a:r>
          </a:p>
          <a:p>
            <a:pPr lvl="1"/>
            <a:r>
              <a:rPr lang="fr-FR" dirty="0" err="1" smtClean="0"/>
              <a:t>Transactional</a:t>
            </a:r>
            <a:r>
              <a:rPr lang="fr-FR" dirty="0" smtClean="0"/>
              <a:t> </a:t>
            </a:r>
            <a:r>
              <a:rPr lang="fr-FR" dirty="0" err="1" smtClean="0"/>
              <a:t>synchronization</a:t>
            </a:r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95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Evaluation (3)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61067"/>
          </a:xfrm>
        </p:spPr>
        <p:txBody>
          <a:bodyPr>
            <a:normAutofit/>
          </a:bodyPr>
          <a:lstStyle/>
          <a:p>
            <a:r>
              <a:rPr lang="fr-FR" dirty="0" smtClean="0"/>
              <a:t>Vacation benchmark (</a:t>
            </a:r>
            <a:r>
              <a:rPr lang="fr-FR" dirty="0" err="1" smtClean="0"/>
              <a:t>Refill</a:t>
            </a:r>
            <a:r>
              <a:rPr lang="fr-FR" dirty="0" smtClean="0"/>
              <a:t> </a:t>
            </a:r>
            <a:r>
              <a:rPr lang="fr-FR" dirty="0" err="1" smtClean="0"/>
              <a:t>mechanism</a:t>
            </a:r>
            <a:r>
              <a:rPr lang="fr-FR" dirty="0" smtClean="0"/>
              <a:t> on all but one </a:t>
            </a:r>
            <a:r>
              <a:rPr lang="fr-FR" dirty="0" err="1" smtClean="0"/>
              <a:t>core</a:t>
            </a:r>
            <a:r>
              <a:rPr lang="fr-FR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23</a:t>
            </a:fld>
            <a:endParaRPr lang="fr-F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238" y="2551641"/>
            <a:ext cx="7515170" cy="42234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480300" y="4394200"/>
            <a:ext cx="2159000" cy="698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051800" y="2551641"/>
            <a:ext cx="368208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err="1" smtClean="0"/>
              <a:t>worst</a:t>
            </a:r>
            <a:r>
              <a:rPr lang="fr-FR" sz="2400" dirty="0" smtClean="0"/>
              <a:t> case: 20% </a:t>
            </a:r>
            <a:r>
              <a:rPr lang="fr-FR" sz="2400" dirty="0" err="1" smtClean="0"/>
              <a:t>increase</a:t>
            </a:r>
            <a:r>
              <a:rPr lang="fr-FR" sz="2400" dirty="0" smtClean="0"/>
              <a:t> in </a:t>
            </a:r>
            <a:r>
              <a:rPr lang="fr-FR" sz="2400" dirty="0" err="1" smtClean="0"/>
              <a:t>execution</a:t>
            </a:r>
            <a:r>
              <a:rPr lang="fr-FR" sz="2400" dirty="0" smtClean="0"/>
              <a:t> time</a:t>
            </a:r>
          </a:p>
          <a:p>
            <a:endParaRPr lang="fr-FR" sz="2400" dirty="0"/>
          </a:p>
          <a:p>
            <a:r>
              <a:rPr lang="fr-FR" sz="2400" dirty="0" smtClean="0"/>
              <a:t>« Wall » </a:t>
            </a:r>
            <a:r>
              <a:rPr lang="fr-FR" sz="2400" dirty="0" err="1" smtClean="0"/>
              <a:t>between</a:t>
            </a:r>
            <a:r>
              <a:rPr lang="fr-FR" sz="2400" dirty="0" smtClean="0"/>
              <a:t> 512 and 1024 bytes: </a:t>
            </a:r>
            <a:r>
              <a:rPr lang="fr-FR" sz="2400" dirty="0" err="1" smtClean="0"/>
              <a:t>refills</a:t>
            </a:r>
            <a:r>
              <a:rPr lang="fr-FR" sz="2400" dirty="0" smtClean="0"/>
              <a:t> </a:t>
            </a:r>
            <a:r>
              <a:rPr lang="fr-FR" sz="2400" dirty="0" err="1" smtClean="0"/>
              <a:t>may</a:t>
            </a:r>
            <a:r>
              <a:rPr lang="fr-FR" sz="2400" dirty="0" smtClean="0"/>
              <a:t> </a:t>
            </a:r>
            <a:r>
              <a:rPr lang="fr-FR" sz="2400" dirty="0" err="1" smtClean="0"/>
              <a:t>induce</a:t>
            </a:r>
            <a:r>
              <a:rPr lang="fr-FR" sz="2400" dirty="0" smtClean="0"/>
              <a:t> </a:t>
            </a:r>
            <a:r>
              <a:rPr lang="fr-FR" sz="2400" dirty="0" err="1" smtClean="0"/>
              <a:t>additional</a:t>
            </a:r>
            <a:r>
              <a:rPr lang="fr-FR" sz="2400" dirty="0" smtClean="0"/>
              <a:t> </a:t>
            </a:r>
            <a:r>
              <a:rPr lang="fr-FR" sz="2400" dirty="0" err="1" smtClean="0"/>
              <a:t>conflicts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0416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Conclusions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/>
          </a:bodyPr>
          <a:lstStyle/>
          <a:p>
            <a:r>
              <a:rPr lang="fr-FR" dirty="0" smtClean="0"/>
              <a:t>Dynamic </a:t>
            </a:r>
            <a:r>
              <a:rPr lang="fr-FR" dirty="0" smtClean="0"/>
              <a:t>memory management for </a:t>
            </a:r>
            <a:r>
              <a:rPr lang="fr-FR" dirty="0" smtClean="0"/>
              <a:t>Embedded TM</a:t>
            </a:r>
            <a:endParaRPr lang="fr-FR" dirty="0" smtClean="0"/>
          </a:p>
          <a:p>
            <a:r>
              <a:rPr lang="fr-FR" dirty="0" err="1" smtClean="0"/>
              <a:t>Results</a:t>
            </a:r>
            <a:endParaRPr lang="fr-FR" dirty="0"/>
          </a:p>
          <a:p>
            <a:pPr lvl="1"/>
            <a:r>
              <a:rPr lang="fr-FR" dirty="0" err="1" smtClean="0"/>
              <a:t>Better</a:t>
            </a:r>
            <a:r>
              <a:rPr lang="fr-FR" dirty="0" smtClean="0"/>
              <a:t>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dirty="0" err="1" smtClean="0"/>
              <a:t>locking</a:t>
            </a:r>
            <a:r>
              <a:rPr lang="fr-FR" dirty="0" smtClean="0"/>
              <a:t>, in-transaction </a:t>
            </a:r>
            <a:r>
              <a:rPr lang="fr-FR" dirty="0" err="1" smtClean="0"/>
              <a:t>malloc</a:t>
            </a:r>
            <a:endParaRPr lang="fr-FR" dirty="0" smtClean="0"/>
          </a:p>
          <a:p>
            <a:pPr lvl="1"/>
            <a:r>
              <a:rPr lang="fr-FR" dirty="0" smtClean="0"/>
              <a:t>More flexible </a:t>
            </a:r>
            <a:r>
              <a:rPr lang="fr-FR" dirty="0" err="1" smtClean="0"/>
              <a:t>than</a:t>
            </a:r>
            <a:r>
              <a:rPr lang="fr-FR" dirty="0" smtClean="0"/>
              <a:t> </a:t>
            </a:r>
            <a:r>
              <a:rPr lang="fr-FR" dirty="0" err="1" smtClean="0"/>
              <a:t>static</a:t>
            </a:r>
            <a:r>
              <a:rPr lang="fr-FR" dirty="0" smtClean="0"/>
              <a:t> allocation</a:t>
            </a:r>
          </a:p>
          <a:p>
            <a:r>
              <a:rPr lang="fr-FR" dirty="0" smtClean="0"/>
              <a:t>Future </a:t>
            </a:r>
            <a:r>
              <a:rPr lang="fr-FR" dirty="0" err="1" smtClean="0"/>
              <a:t>work</a:t>
            </a:r>
            <a:endParaRPr lang="fr-FR" dirty="0"/>
          </a:p>
          <a:p>
            <a:pPr lvl="1"/>
            <a:r>
              <a:rPr lang="fr-FR" dirty="0" smtClean="0"/>
              <a:t>More benchmarks</a:t>
            </a:r>
          </a:p>
          <a:p>
            <a:pPr lvl="1"/>
            <a:r>
              <a:rPr lang="fr-FR" dirty="0" smtClean="0"/>
              <a:t>Explore new </a:t>
            </a:r>
            <a:r>
              <a:rPr lang="fr-FR" dirty="0" err="1" smtClean="0"/>
              <a:t>fallback</a:t>
            </a:r>
            <a:r>
              <a:rPr lang="fr-FR" dirty="0" smtClean="0"/>
              <a:t> </a:t>
            </a:r>
            <a:r>
              <a:rPr lang="fr-FR" dirty="0" err="1" smtClean="0"/>
              <a:t>reprovision</a:t>
            </a:r>
            <a:r>
              <a:rPr lang="fr-FR" dirty="0" smtClean="0"/>
              <a:t> </a:t>
            </a:r>
            <a:r>
              <a:rPr lang="fr-FR" dirty="0" err="1" smtClean="0"/>
              <a:t>strategies</a:t>
            </a:r>
            <a:endParaRPr lang="fr-FR" dirty="0" smtClean="0"/>
          </a:p>
          <a:p>
            <a:pPr lvl="1"/>
            <a:r>
              <a:rPr lang="fr-FR" dirty="0" smtClean="0"/>
              <a:t>Memory </a:t>
            </a:r>
            <a:r>
              <a:rPr lang="fr-FR" dirty="0" err="1" smtClean="0"/>
              <a:t>stealing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threads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449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3</a:t>
            </a:fld>
            <a:endParaRPr lang="fr-FR"/>
          </a:p>
        </p:txBody>
      </p:sp>
      <p:pic>
        <p:nvPicPr>
          <p:cNvPr id="1026" name="Picture 2" descr="https://www.ezop.com/wp-content/uploads/messy-desk1-300x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0" y="1356359"/>
            <a:ext cx="5102225" cy="510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 err="1" smtClean="0"/>
              <a:t>Software’s</a:t>
            </a:r>
            <a:r>
              <a:rPr lang="fr-FR" dirty="0" smtClean="0"/>
              <a:t> « </a:t>
            </a:r>
            <a:r>
              <a:rPr lang="fr-FR" dirty="0" err="1" smtClean="0"/>
              <a:t>oldest</a:t>
            </a:r>
            <a:r>
              <a:rPr lang="fr-FR" dirty="0" smtClean="0"/>
              <a:t> profession&gt;</a:t>
            </a:r>
          </a:p>
          <a:p>
            <a:r>
              <a:rPr lang="fr-FR" dirty="0" err="1"/>
              <a:t>Usually</a:t>
            </a:r>
            <a:r>
              <a:rPr lang="fr-FR" dirty="0"/>
              <a:t> </a:t>
            </a:r>
            <a:r>
              <a:rPr lang="fr-FR" dirty="0" err="1"/>
              <a:t>provided</a:t>
            </a:r>
            <a:r>
              <a:rPr lang="fr-FR" dirty="0"/>
              <a:t> by OS/</a:t>
            </a:r>
            <a:r>
              <a:rPr lang="fr-FR" dirty="0" err="1"/>
              <a:t>Libraries</a:t>
            </a:r>
            <a:endParaRPr lang="fr-FR" dirty="0" smtClean="0"/>
          </a:p>
          <a:p>
            <a:r>
              <a:rPr lang="fr-FR" dirty="0" smtClean="0"/>
              <a:t>For </a:t>
            </a:r>
            <a:r>
              <a:rPr lang="fr-FR" dirty="0" err="1" smtClean="0"/>
              <a:t>parallel</a:t>
            </a:r>
            <a:r>
              <a:rPr lang="fr-FR" dirty="0" smtClean="0"/>
              <a:t> </a:t>
            </a:r>
            <a:r>
              <a:rPr lang="fr-FR" dirty="0" smtClean="0"/>
              <a:t>data structures</a:t>
            </a:r>
          </a:p>
          <a:p>
            <a:pPr lvl="1"/>
            <a:r>
              <a:rPr lang="fr-FR" dirty="0" smtClean="0"/>
              <a:t>on </a:t>
            </a:r>
            <a:r>
              <a:rPr lang="fr-FR" dirty="0" err="1" smtClean="0"/>
              <a:t>embedded</a:t>
            </a:r>
            <a:r>
              <a:rPr lang="fr-FR" dirty="0" smtClean="0"/>
              <a:t> </a:t>
            </a:r>
            <a:r>
              <a:rPr lang="fr-FR" dirty="0" err="1" smtClean="0"/>
              <a:t>platforms</a:t>
            </a:r>
            <a:endParaRPr lang="fr-FR" dirty="0" smtClean="0"/>
          </a:p>
          <a:p>
            <a:pPr lvl="1"/>
            <a:r>
              <a:rPr lang="fr-FR" dirty="0" err="1" smtClean="0"/>
              <a:t>with</a:t>
            </a:r>
            <a:r>
              <a:rPr lang="fr-FR" dirty="0" smtClean="0"/>
              <a:t> HTM</a:t>
            </a:r>
            <a:endParaRPr lang="fr-FR" dirty="0" smtClean="0"/>
          </a:p>
          <a:p>
            <a:pPr lvl="1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72120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High-End Embedded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4</a:t>
            </a:fld>
            <a:endParaRPr lang="fr-FR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fr-FR" dirty="0" err="1" smtClean="0"/>
              <a:t>simplicity</a:t>
            </a:r>
            <a:endParaRPr lang="fr-FR" dirty="0" smtClean="0"/>
          </a:p>
          <a:p>
            <a:r>
              <a:rPr lang="fr-FR" dirty="0" err="1" smtClean="0"/>
              <a:t>small</a:t>
            </a:r>
            <a:r>
              <a:rPr lang="fr-FR" dirty="0" smtClean="0"/>
              <a:t> memory </a:t>
            </a:r>
            <a:r>
              <a:rPr lang="fr-FR" dirty="0" err="1" smtClean="0"/>
              <a:t>footprint</a:t>
            </a:r>
            <a:endParaRPr lang="fr-FR" dirty="0"/>
          </a:p>
          <a:p>
            <a:r>
              <a:rPr lang="fr-FR" dirty="0" err="1"/>
              <a:t>resource</a:t>
            </a:r>
            <a:r>
              <a:rPr lang="fr-FR" dirty="0"/>
              <a:t> </a:t>
            </a:r>
            <a:r>
              <a:rPr lang="fr-FR" dirty="0" err="1" smtClean="0"/>
              <a:t>needs</a:t>
            </a:r>
            <a:endParaRPr lang="fr-FR" dirty="0" smtClean="0"/>
          </a:p>
          <a:p>
            <a:pPr lvl="1"/>
            <a:r>
              <a:rPr lang="fr-FR" dirty="0" err="1" smtClean="0"/>
              <a:t>roughly</a:t>
            </a:r>
            <a:r>
              <a:rPr lang="fr-FR" dirty="0" smtClean="0"/>
              <a:t> </a:t>
            </a:r>
            <a:r>
              <a:rPr lang="fr-FR" dirty="0" err="1" smtClean="0"/>
              <a:t>known</a:t>
            </a:r>
            <a:r>
              <a:rPr lang="fr-FR" dirty="0" smtClean="0"/>
              <a:t> in </a:t>
            </a:r>
            <a:r>
              <a:rPr lang="fr-FR" dirty="0" err="1" smtClean="0"/>
              <a:t>advance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/>
              <a:t>but not </a:t>
            </a:r>
            <a:r>
              <a:rPr lang="fr-FR" dirty="0" err="1" smtClean="0"/>
              <a:t>always</a:t>
            </a:r>
            <a:r>
              <a:rPr lang="fr-FR" dirty="0" smtClean="0"/>
              <a:t> </a:t>
            </a:r>
            <a:r>
              <a:rPr lang="fr-FR" dirty="0" err="1" smtClean="0"/>
              <a:t>exactly</a:t>
            </a:r>
            <a:endParaRPr lang="fr-FR" dirty="0"/>
          </a:p>
          <a:p>
            <a:pPr lvl="1"/>
            <a:endParaRPr lang="fr-FR" dirty="0" smtClean="0"/>
          </a:p>
        </p:txBody>
      </p:sp>
      <p:pic>
        <p:nvPicPr>
          <p:cNvPr id="3074" name="Picture 2" descr="https://s-media-cache-ak0.pinimg.com/originals/d9/36/8d/d9368dbe56b4e6310839b715e3bba8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0"/>
            <a:ext cx="5829300" cy="754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61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Dynamic Memory Management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Heap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linked</a:t>
            </a:r>
            <a:r>
              <a:rPr lang="fr-FR" dirty="0" smtClean="0"/>
              <a:t> </a:t>
            </a:r>
            <a:r>
              <a:rPr lang="fr-FR" dirty="0" err="1" smtClean="0"/>
              <a:t>list</a:t>
            </a:r>
            <a:r>
              <a:rPr lang="fr-FR" dirty="0" smtClean="0"/>
              <a:t>  </a:t>
            </a:r>
            <a:r>
              <a:rPr lang="fr-FR" dirty="0" smtClean="0"/>
              <a:t>or </a:t>
            </a:r>
            <a:r>
              <a:rPr lang="fr-FR" dirty="0" err="1" smtClean="0"/>
              <a:t>binary</a:t>
            </a:r>
            <a:r>
              <a:rPr lang="fr-FR" dirty="0" smtClean="0"/>
              <a:t> </a:t>
            </a:r>
            <a:r>
              <a:rPr lang="fr-FR" dirty="0" err="1" smtClean="0"/>
              <a:t>tree</a:t>
            </a:r>
            <a:r>
              <a:rPr lang="fr-FR" dirty="0" smtClean="0"/>
              <a:t> </a:t>
            </a:r>
            <a:endParaRPr lang="fr-FR" dirty="0" smtClean="0"/>
          </a:p>
          <a:p>
            <a:r>
              <a:rPr lang="fr-FR" dirty="0" smtClean="0"/>
              <a:t>Applications </a:t>
            </a:r>
            <a:r>
              <a:rPr lang="fr-FR" dirty="0" err="1" smtClean="0"/>
              <a:t>explicitly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chemeClr val="tx1"/>
                </a:solidFill>
              </a:rPr>
              <a:t>malloc</a:t>
            </a:r>
            <a:r>
              <a:rPr lang="fr-FR" dirty="0" smtClean="0">
                <a:solidFill>
                  <a:schemeClr val="tx1"/>
                </a:solidFill>
              </a:rPr>
              <a:t>() </a:t>
            </a:r>
            <a:r>
              <a:rPr lang="fr-FR" dirty="0" smtClean="0"/>
              <a:t>and </a:t>
            </a:r>
            <a:r>
              <a:rPr lang="fr-FR" dirty="0" smtClean="0">
                <a:solidFill>
                  <a:schemeClr val="tx1"/>
                </a:solidFill>
              </a:rPr>
              <a:t>free() </a:t>
            </a:r>
            <a:r>
              <a:rPr lang="fr-FR" dirty="0" smtClean="0"/>
              <a:t>memory</a:t>
            </a:r>
          </a:p>
          <a:p>
            <a:pPr lvl="1"/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5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2382820" y="4633461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16 </a:t>
            </a:r>
            <a:r>
              <a:rPr lang="fr-FR" sz="2400" dirty="0">
                <a:solidFill>
                  <a:schemeClr val="tx1"/>
                </a:solidFill>
              </a:rPr>
              <a:t>b</a:t>
            </a:r>
            <a:r>
              <a:rPr lang="fr-FR" sz="2400" dirty="0" smtClean="0">
                <a:solidFill>
                  <a:schemeClr val="tx1"/>
                </a:solidFill>
              </a:rPr>
              <a:t>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0x0800000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12" idx="3"/>
          </p:cNvCxnSpPr>
          <p:nvPr/>
        </p:nvCxnSpPr>
        <p:spPr>
          <a:xfrm>
            <a:off x="4943140" y="5219753"/>
            <a:ext cx="1296296" cy="107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239436" y="4633460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64 </a:t>
            </a:r>
            <a:r>
              <a:rPr lang="fr-FR" sz="2400" dirty="0">
                <a:solidFill>
                  <a:schemeClr val="tx1"/>
                </a:solidFill>
              </a:rPr>
              <a:t>b</a:t>
            </a:r>
            <a:r>
              <a:rPr lang="fr-FR" sz="2400" dirty="0" smtClean="0">
                <a:solidFill>
                  <a:schemeClr val="tx1"/>
                </a:solidFill>
              </a:rPr>
              <a:t>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0x0800100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53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Principles</a:t>
            </a:r>
            <a:r>
              <a:rPr lang="fr-FR" dirty="0" smtClean="0"/>
              <a:t> of </a:t>
            </a:r>
            <a:r>
              <a:rPr lang="fr-FR" dirty="0" err="1" smtClean="0"/>
              <a:t>dynamic</a:t>
            </a:r>
            <a:r>
              <a:rPr lang="fr-FR" dirty="0" smtClean="0"/>
              <a:t> memory management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999865"/>
          </a:xfrm>
        </p:spPr>
        <p:txBody>
          <a:bodyPr>
            <a:normAutofit/>
          </a:bodyPr>
          <a:lstStyle/>
          <a:p>
            <a:r>
              <a:rPr lang="fr-FR" dirty="0" err="1" smtClean="0"/>
              <a:t>Allocate</a:t>
            </a:r>
            <a:r>
              <a:rPr lang="fr-FR" dirty="0" smtClean="0"/>
              <a:t> </a:t>
            </a:r>
            <a:r>
              <a:rPr lang="fr-FR" dirty="0" smtClean="0"/>
              <a:t>a </a:t>
            </a:r>
            <a:r>
              <a:rPr lang="fr-FR" dirty="0" smtClean="0"/>
              <a:t>32-byte </a:t>
            </a:r>
            <a:r>
              <a:rPr lang="fr-FR" dirty="0" err="1" smtClean="0"/>
              <a:t>chunk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6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382820" y="4063306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16 </a:t>
            </a:r>
            <a:r>
              <a:rPr lang="fr-FR" sz="2400" dirty="0">
                <a:solidFill>
                  <a:schemeClr val="tx1"/>
                </a:solidFill>
              </a:rPr>
              <a:t>b</a:t>
            </a:r>
            <a:r>
              <a:rPr lang="fr-FR" sz="2400" dirty="0" smtClean="0">
                <a:solidFill>
                  <a:schemeClr val="tx1"/>
                </a:solidFill>
              </a:rPr>
              <a:t>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0x0800000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4943140" y="4649598"/>
            <a:ext cx="1296296" cy="107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39436" y="4063305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64 bytes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0x0800100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endCxn id="5" idx="0"/>
          </p:cNvCxnSpPr>
          <p:nvPr/>
        </p:nvCxnSpPr>
        <p:spPr>
          <a:xfrm>
            <a:off x="3662979" y="3544645"/>
            <a:ext cx="1" cy="51866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31263" y="5413168"/>
            <a:ext cx="1063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small</a:t>
            </a:r>
            <a:endParaRPr lang="fr-FR" dirty="0"/>
          </a:p>
        </p:txBody>
      </p:sp>
      <p:cxnSp>
        <p:nvCxnSpPr>
          <p:cNvPr id="13" name="Straight Arrow Connector 12"/>
          <p:cNvCxnSpPr>
            <a:endCxn id="8" idx="0"/>
          </p:cNvCxnSpPr>
          <p:nvPr/>
        </p:nvCxnSpPr>
        <p:spPr>
          <a:xfrm>
            <a:off x="7519596" y="3587675"/>
            <a:ext cx="0" cy="4756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90999" y="5402408"/>
            <a:ext cx="1457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Large </a:t>
            </a:r>
            <a:r>
              <a:rPr lang="fr-FR" dirty="0" err="1" smtClean="0"/>
              <a:t>enough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61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Dynamic Memory Management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00455"/>
          </a:xfrm>
        </p:spPr>
        <p:txBody>
          <a:bodyPr/>
          <a:lstStyle/>
          <a:p>
            <a:r>
              <a:rPr lang="fr-FR" dirty="0" err="1"/>
              <a:t>Allocate</a:t>
            </a:r>
            <a:r>
              <a:rPr lang="fr-FR" dirty="0"/>
              <a:t> a 32-byte </a:t>
            </a:r>
            <a:r>
              <a:rPr lang="fr-FR" dirty="0" err="1"/>
              <a:t>chunk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7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382820" y="4063306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16 </a:t>
            </a:r>
            <a:r>
              <a:rPr lang="fr-FR" sz="2400" dirty="0">
                <a:solidFill>
                  <a:schemeClr val="tx1"/>
                </a:solidFill>
              </a:rPr>
              <a:t>b</a:t>
            </a:r>
            <a:r>
              <a:rPr lang="fr-FR" sz="2400" dirty="0" smtClean="0">
                <a:solidFill>
                  <a:schemeClr val="tx1"/>
                </a:solidFill>
              </a:rPr>
              <a:t>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0x0800000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4943140" y="4649598"/>
            <a:ext cx="1296296" cy="107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39436" y="4063305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64 bytes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0x0800100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519596" y="3587675"/>
            <a:ext cx="0" cy="4756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41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Dynamic 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00455"/>
          </a:xfrm>
        </p:spPr>
        <p:txBody>
          <a:bodyPr/>
          <a:lstStyle/>
          <a:p>
            <a:r>
              <a:rPr lang="fr-FR" dirty="0" err="1"/>
              <a:t>Allocate</a:t>
            </a:r>
            <a:r>
              <a:rPr lang="fr-FR" dirty="0"/>
              <a:t> a 32-byte </a:t>
            </a:r>
            <a:r>
              <a:rPr lang="fr-FR" dirty="0" err="1"/>
              <a:t>chunk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8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382820" y="4063306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16 </a:t>
            </a:r>
            <a:r>
              <a:rPr lang="fr-FR" sz="2400" dirty="0">
                <a:solidFill>
                  <a:schemeClr val="tx1"/>
                </a:solidFill>
              </a:rPr>
              <a:t>b</a:t>
            </a:r>
            <a:r>
              <a:rPr lang="fr-FR" sz="2400" dirty="0" smtClean="0">
                <a:solidFill>
                  <a:schemeClr val="tx1"/>
                </a:solidFill>
              </a:rPr>
              <a:t>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0x0800000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4943140" y="4649598"/>
            <a:ext cx="1296296" cy="107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39436" y="4063305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64 bytes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0x0800100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506896" y="3587675"/>
            <a:ext cx="0" cy="4756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392585" y="5622052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32 Bytes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0x0800100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33065" y="5622052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Size</a:t>
            </a:r>
            <a:r>
              <a:rPr lang="fr-FR" sz="2000" dirty="0" smtClean="0">
                <a:solidFill>
                  <a:schemeClr val="tx1"/>
                </a:solidFill>
              </a:rPr>
              <a:t>: 32 Bytes</a:t>
            </a:r>
          </a:p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Start: 0x0800120</a:t>
            </a:r>
            <a:endParaRPr lang="fr-FR" sz="20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3" idx="3"/>
            <a:endCxn id="14" idx="1"/>
          </p:cNvCxnSpPr>
          <p:nvPr/>
        </p:nvCxnSpPr>
        <p:spPr>
          <a:xfrm>
            <a:off x="6952905" y="6208344"/>
            <a:ext cx="12801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383741" y="5235888"/>
            <a:ext cx="1874520" cy="38838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818581" y="5235888"/>
            <a:ext cx="1974804" cy="38616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38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Principles</a:t>
            </a:r>
            <a:r>
              <a:rPr lang="fr-FR" dirty="0" smtClean="0"/>
              <a:t> of </a:t>
            </a:r>
            <a:r>
              <a:rPr lang="fr-FR" dirty="0" err="1" smtClean="0"/>
              <a:t>dynamic</a:t>
            </a:r>
            <a:r>
              <a:rPr lang="fr-FR" dirty="0" smtClean="0"/>
              <a:t> memory management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00455"/>
          </a:xfrm>
        </p:spPr>
        <p:txBody>
          <a:bodyPr/>
          <a:lstStyle/>
          <a:p>
            <a:r>
              <a:rPr lang="fr-FR" dirty="0" err="1"/>
              <a:t>Allocate</a:t>
            </a:r>
            <a:r>
              <a:rPr lang="fr-FR" dirty="0"/>
              <a:t> a 32-byte </a:t>
            </a:r>
            <a:r>
              <a:rPr lang="fr-FR" dirty="0" err="1"/>
              <a:t>chunk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761A0-7EBF-468A-AD21-9CC229DC0421}" type="slidenum">
              <a:rPr lang="fr-FR" smtClean="0"/>
              <a:t>9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382820" y="4063306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16 </a:t>
            </a:r>
            <a:r>
              <a:rPr lang="fr-FR" sz="2400" dirty="0">
                <a:solidFill>
                  <a:schemeClr val="tx1"/>
                </a:solidFill>
              </a:rPr>
              <a:t>b</a:t>
            </a:r>
            <a:r>
              <a:rPr lang="fr-FR" sz="2400" dirty="0" smtClean="0">
                <a:solidFill>
                  <a:schemeClr val="tx1"/>
                </a:solidFill>
              </a:rPr>
              <a:t>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0x0800000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3"/>
          </p:cNvCxnSpPr>
          <p:nvPr/>
        </p:nvCxnSpPr>
        <p:spPr>
          <a:xfrm>
            <a:off x="4943140" y="4649598"/>
            <a:ext cx="1296296" cy="1075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239436" y="4063305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64 bytes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0x0800100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519596" y="3587675"/>
            <a:ext cx="0" cy="4756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392585" y="5622052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32 Bytes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0x0800100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233065" y="5622052"/>
            <a:ext cx="2560320" cy="1172583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Size</a:t>
            </a:r>
            <a:r>
              <a:rPr lang="fr-FR" sz="2400" dirty="0" smtClean="0">
                <a:solidFill>
                  <a:schemeClr val="tx1"/>
                </a:solidFill>
              </a:rPr>
              <a:t>: 32 Bytes</a:t>
            </a:r>
          </a:p>
          <a:p>
            <a:pPr algn="ctr"/>
            <a:r>
              <a:rPr lang="fr-FR" sz="2400" dirty="0" smtClean="0">
                <a:solidFill>
                  <a:schemeClr val="tx1"/>
                </a:solidFill>
              </a:rPr>
              <a:t>Start: 0x0800120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13" idx="3"/>
            <a:endCxn id="14" idx="1"/>
          </p:cNvCxnSpPr>
          <p:nvPr/>
        </p:nvCxnSpPr>
        <p:spPr>
          <a:xfrm>
            <a:off x="6952905" y="6208344"/>
            <a:ext cx="128016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383741" y="5235888"/>
            <a:ext cx="1874520" cy="388387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818581" y="5235888"/>
            <a:ext cx="1974804" cy="38616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3"/>
            <a:endCxn id="14" idx="1"/>
          </p:cNvCxnSpPr>
          <p:nvPr/>
        </p:nvCxnSpPr>
        <p:spPr>
          <a:xfrm>
            <a:off x="4943140" y="4649598"/>
            <a:ext cx="3289925" cy="155874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29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Words>1045</Words>
  <Application>Microsoft Office PowerPoint</Application>
  <PresentationFormat>Custom</PresentationFormat>
  <Paragraphs>205</Paragraphs>
  <Slides>24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A Transaction-Friendly Dynamic Memory Manager for Embedded Multicore Systems</vt:lpstr>
      <vt:lpstr>Modern Embedded Systems</vt:lpstr>
      <vt:lpstr>Dynamic Memory Management</vt:lpstr>
      <vt:lpstr>High-End Embedded Systems</vt:lpstr>
      <vt:lpstr>Dynamic Memory Management</vt:lpstr>
      <vt:lpstr>Principles of dynamic memory management</vt:lpstr>
      <vt:lpstr>Dynamic Memory Management</vt:lpstr>
      <vt:lpstr>Dynamic Memory Management</vt:lpstr>
      <vt:lpstr>Principles of dynamic memory management</vt:lpstr>
      <vt:lpstr>Principles of dynamic memory management</vt:lpstr>
      <vt:lpstr>Dynamic Memory Management</vt:lpstr>
      <vt:lpstr>Fast Path</vt:lpstr>
      <vt:lpstr>Slow Path</vt:lpstr>
      <vt:lpstr>Benefits</vt:lpstr>
      <vt:lpstr>Transaction-friendly memory management</vt:lpstr>
      <vt:lpstr>Transaction-friendly dynamic memory management</vt:lpstr>
      <vt:lpstr>Transaction-friendly dynamic memory management</vt:lpstr>
      <vt:lpstr>Evaluation</vt:lpstr>
      <vt:lpstr>Evaluation</vt:lpstr>
      <vt:lpstr>Evaluation (2)</vt:lpstr>
      <vt:lpstr>Evaluation (2)</vt:lpstr>
      <vt:lpstr>Evaluation (3)</vt:lpstr>
      <vt:lpstr>Evaluation (3)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transaction-friendly dynamic memory manager for embedded multi-core systems</dc:title>
  <dc:creator>Thomas Carle</dc:creator>
  <cp:lastModifiedBy>mph</cp:lastModifiedBy>
  <cp:revision>73</cp:revision>
  <dcterms:created xsi:type="dcterms:W3CDTF">2015-06-25T22:59:19Z</dcterms:created>
  <dcterms:modified xsi:type="dcterms:W3CDTF">2015-07-20T09:40:56Z</dcterms:modified>
</cp:coreProperties>
</file>