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4" r:id="rId3"/>
    <p:sldId id="257" r:id="rId4"/>
    <p:sldId id="262" r:id="rId5"/>
    <p:sldId id="270" r:id="rId6"/>
    <p:sldId id="258" r:id="rId7"/>
    <p:sldId id="266" r:id="rId8"/>
    <p:sldId id="259" r:id="rId9"/>
    <p:sldId id="260" r:id="rId10"/>
    <p:sldId id="267" r:id="rId11"/>
    <p:sldId id="261" r:id="rId12"/>
    <p:sldId id="268" r:id="rId13"/>
    <p:sldId id="263" r:id="rId14"/>
    <p:sldId id="269" r:id="rId15"/>
    <p:sldId id="273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5B82722-B477-432C-A75B-336C2C5329C5}">
          <p14:sldIdLst>
            <p14:sldId id="256"/>
            <p14:sldId id="274"/>
          </p14:sldIdLst>
        </p14:section>
        <p14:section name="Introduction" id="{533B89C7-0EE9-40E9-9EEE-80B4D77047B7}">
          <p14:sldIdLst>
            <p14:sldId id="257"/>
            <p14:sldId id="262"/>
            <p14:sldId id="270"/>
            <p14:sldId id="258"/>
            <p14:sldId id="266"/>
          </p14:sldIdLst>
        </p14:section>
        <p14:section name="Implementation" id="{2BC1B436-A03F-47B3-8EE9-2146C56E63D3}">
          <p14:sldIdLst>
            <p14:sldId id="259"/>
            <p14:sldId id="260"/>
            <p14:sldId id="267"/>
            <p14:sldId id="261"/>
            <p14:sldId id="268"/>
          </p14:sldIdLst>
        </p14:section>
        <p14:section name="Conclusion" id="{12907605-320B-496D-ADE5-5D0561C4FE4F}">
          <p14:sldIdLst>
            <p14:sldId id="263"/>
            <p14:sldId id="269"/>
            <p14:sldId id="273"/>
          </p14:sldIdLst>
        </p14:section>
        <p14:section name="Extra Slides" id="{E1FC723A-44DF-456A-B5E7-334CE20544A1}">
          <p14:sldIdLst>
            <p14:sldId id="271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5196" autoAdjust="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52E31-D358-4FA8-BB64-FBC22DA6CC5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EBBB2-6891-4710-A4E6-DF0665D7E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22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-&gt;</a:t>
            </a:r>
            <a:r>
              <a:rPr lang="en-US" baseline="0" dirty="0" smtClean="0"/>
              <a:t> With emerge of the multicore systems, concurrent programming models </a:t>
            </a:r>
            <a:r>
              <a:rPr lang="en-US" baseline="0" dirty="0" smtClean="0"/>
              <a:t>are proposed to make development easier</a:t>
            </a:r>
            <a:endParaRPr lang="en-US" baseline="0" dirty="0" smtClean="0"/>
          </a:p>
          <a:p>
            <a:r>
              <a:rPr lang="en-US" baseline="0" dirty="0" smtClean="0"/>
              <a:t>-&gt; But now with the advances on the multicore systems only one model is not enough for developers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7EBBB2-6891-4710-A4E6-DF0665D7E4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44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-end: what can be done to avoid</a:t>
            </a:r>
            <a:r>
              <a:rPr lang="en-US" baseline="0" dirty="0" smtClean="0"/>
              <a:t> or detect this kind of buggy behaviors before it is too 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7EBBB2-6891-4710-A4E6-DF0665D7E4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18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Invariant</a:t>
            </a:r>
            <a:r>
              <a:rPr lang="en-US" baseline="0" dirty="0" smtClean="0"/>
              <a:t> checking mechanism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7EBBB2-6891-4710-A4E6-DF0665D7E48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46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470D0-CB0B-4BD1-A608-86185FEBF003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32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8D80F-F4EE-4911-8B44-52132ACE45B9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6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E476-460B-4019-940B-2EEA3C952DBD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0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67EAC-79CE-4462-A3F9-82CB83A7A3C6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12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A324-51ED-4174-84C3-73B5AABB52CC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79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77461-7273-466C-8A59-FCBCB6EEB497}" type="datetime1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7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F1946-A9A8-4758-B39E-BF126062294F}" type="datetime1">
              <a:rPr lang="en-US" smtClean="0"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5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A5105-4FF0-4CED-AD9E-0559F6D24285}" type="datetime1">
              <a:rPr lang="en-US" smtClean="0"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10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D3462-898E-4EAF-B3C8-A2527F989381}" type="datetime1">
              <a:rPr lang="en-US" smtClean="0"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6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244DE-89A1-4EB1-8637-435486083B31}" type="datetime1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19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90723-E722-49A3-BDDC-CDDE903C3B74}" type="datetime1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2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5A0C3-CF34-4434-AF7F-4E8B8ABE9478}" type="datetime1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098AF-8320-4BF1-AAB4-6C2341C1C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05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Dynamic Verification for Hybrid Concurrent Programming Models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9718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dirty="0" err="1"/>
              <a:t>Erdal</a:t>
            </a:r>
            <a:r>
              <a:rPr lang="en-US" sz="2800" b="1" dirty="0"/>
              <a:t> </a:t>
            </a:r>
            <a:r>
              <a:rPr lang="en-US" sz="2800" b="1" dirty="0" err="1" smtClean="0"/>
              <a:t>Mutlu</a:t>
            </a:r>
            <a:endParaRPr lang="en-US" sz="2800" b="1" dirty="0" smtClean="0"/>
          </a:p>
          <a:p>
            <a:r>
              <a:rPr lang="en-US" sz="2800" b="1" dirty="0" err="1" smtClean="0"/>
              <a:t>Koc</a:t>
            </a:r>
            <a:r>
              <a:rPr lang="en-US" sz="2800" b="1" dirty="0" smtClean="0"/>
              <a:t> University, Istanbul</a:t>
            </a:r>
            <a:endParaRPr lang="en-US" sz="2800" b="1" dirty="0" smtClean="0"/>
          </a:p>
          <a:p>
            <a:r>
              <a:rPr lang="en-US" sz="2800" dirty="0" smtClean="0"/>
              <a:t> </a:t>
            </a:r>
            <a:r>
              <a:rPr lang="en-US" sz="2800" dirty="0"/>
              <a:t>Vladimir </a:t>
            </a:r>
            <a:r>
              <a:rPr lang="en-US" sz="2800" dirty="0" err="1"/>
              <a:t>Gajinov</a:t>
            </a:r>
            <a:r>
              <a:rPr lang="en-US" sz="2800" dirty="0"/>
              <a:t>, </a:t>
            </a:r>
            <a:r>
              <a:rPr lang="en-US" sz="2800" dirty="0" smtClean="0"/>
              <a:t>Dr. Adrian </a:t>
            </a:r>
            <a:r>
              <a:rPr lang="en-US" sz="2800" dirty="0" smtClean="0"/>
              <a:t>Cristal, </a:t>
            </a:r>
          </a:p>
          <a:p>
            <a:r>
              <a:rPr lang="en-US" sz="2800" dirty="0" smtClean="0"/>
              <a:t>Dr</a:t>
            </a:r>
            <a:r>
              <a:rPr lang="en-US" sz="2800" dirty="0" smtClean="0"/>
              <a:t>. </a:t>
            </a:r>
            <a:r>
              <a:rPr lang="en-US" sz="2800" dirty="0" err="1" smtClean="0"/>
              <a:t>Serdar</a:t>
            </a:r>
            <a:r>
              <a:rPr lang="en-US" sz="2800" dirty="0" smtClean="0"/>
              <a:t> </a:t>
            </a:r>
            <a:r>
              <a:rPr lang="en-US" sz="2800" dirty="0" err="1" smtClean="0"/>
              <a:t>Tasiran</a:t>
            </a:r>
            <a:r>
              <a:rPr lang="en-US" sz="2800" dirty="0" smtClean="0"/>
              <a:t>  </a:t>
            </a:r>
            <a:r>
              <a:rPr lang="en-US" sz="2800" dirty="0"/>
              <a:t>and </a:t>
            </a:r>
            <a:r>
              <a:rPr lang="en-US" sz="2800" dirty="0" smtClean="0"/>
              <a:t>Dr. Osman </a:t>
            </a:r>
            <a:r>
              <a:rPr lang="en-US" sz="2800" dirty="0" err="1"/>
              <a:t>Unsal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5029199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Euro-TM Short Term Scientific Mission</a:t>
            </a:r>
          </a:p>
          <a:p>
            <a:pPr algn="ctr"/>
            <a:r>
              <a:rPr lang="en-US" sz="2400" dirty="0" smtClean="0"/>
              <a:t>Barcelona  Supercomputing Center</a:t>
            </a:r>
          </a:p>
          <a:p>
            <a:pPr algn="ctr"/>
            <a:r>
              <a:rPr lang="en-US" sz="2400" dirty="0" smtClean="0"/>
              <a:t>DMTM – January 22, 2014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5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Verification for Hybrid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verification techniques lack:</a:t>
            </a:r>
            <a:endParaRPr lang="en-US" dirty="0"/>
          </a:p>
          <a:p>
            <a:pPr lvl="1"/>
            <a:r>
              <a:rPr lang="en-US" dirty="0" smtClean="0"/>
              <a:t>Knowledge about different models</a:t>
            </a:r>
          </a:p>
          <a:p>
            <a:pPr lvl="2"/>
            <a:r>
              <a:rPr lang="en-US" dirty="0" smtClean="0"/>
              <a:t>Transactional memory (TM)</a:t>
            </a:r>
          </a:p>
          <a:p>
            <a:pPr lvl="2"/>
            <a:r>
              <a:rPr lang="en-US" dirty="0" smtClean="0"/>
              <a:t>Dataflow </a:t>
            </a:r>
          </a:p>
          <a:p>
            <a:pPr lvl="1"/>
            <a:r>
              <a:rPr lang="en-US" dirty="0" smtClean="0"/>
              <a:t>Programmer visible non-determinism </a:t>
            </a:r>
            <a:endParaRPr lang="en-US" dirty="0"/>
          </a:p>
          <a:p>
            <a:r>
              <a:rPr lang="en-US" dirty="0" smtClean="0"/>
              <a:t>We propose:</a:t>
            </a:r>
          </a:p>
          <a:p>
            <a:pPr lvl="1"/>
            <a:r>
              <a:rPr lang="en-US" dirty="0" smtClean="0"/>
              <a:t>Randomized exploration for hybrid programming model</a:t>
            </a:r>
          </a:p>
          <a:p>
            <a:pPr lvl="1"/>
            <a:r>
              <a:rPr lang="en-US" dirty="0" smtClean="0"/>
              <a:t>Invariant monitoring mechanism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2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Randomized </a:t>
            </a:r>
            <a:r>
              <a:rPr lang="en-US" dirty="0" smtClean="0"/>
              <a:t>Behavior Exploration </a:t>
            </a:r>
            <a:r>
              <a:rPr lang="en-US" dirty="0" smtClean="0"/>
              <a:t>for ADF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Priority based scheduling</a:t>
            </a:r>
          </a:p>
          <a:p>
            <a:pPr lvl="1"/>
            <a:r>
              <a:rPr lang="en-US" dirty="0" smtClean="0"/>
              <a:t>Assign random priorities to enabled tasks</a:t>
            </a:r>
          </a:p>
          <a:p>
            <a:endParaRPr lang="en-US" dirty="0"/>
          </a:p>
          <a:p>
            <a:r>
              <a:rPr lang="en-US" dirty="0" smtClean="0"/>
              <a:t>Priority change points</a:t>
            </a:r>
          </a:p>
          <a:p>
            <a:pPr lvl="1"/>
            <a:r>
              <a:rPr lang="en-US" dirty="0" smtClean="0"/>
              <a:t>Assign random priority change points before and after </a:t>
            </a:r>
            <a:r>
              <a:rPr lang="en-US" dirty="0" smtClean="0"/>
              <a:t>atomic blocks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Schedule tasks by honoring </a:t>
            </a:r>
            <a:r>
              <a:rPr lang="en-US" dirty="0" smtClean="0"/>
              <a:t>priorities</a:t>
            </a:r>
          </a:p>
          <a:p>
            <a:endParaRPr lang="en-US" dirty="0"/>
          </a:p>
          <a:p>
            <a:r>
              <a:rPr lang="en-US" dirty="0" smtClean="0"/>
              <a:t>Check invariants at each step of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1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Randomized Exploration for ADF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25" name="Content Placeholder 2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Assign priorities (1-N)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Assign priority change point (depth = 1)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Schedule task honoring priorities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Run </a:t>
            </a:r>
            <a:r>
              <a:rPr lang="en-US" sz="2400" b="1" i="1" dirty="0" smtClean="0"/>
              <a:t>max_min2</a:t>
            </a:r>
            <a:r>
              <a:rPr lang="en-US" sz="2400" dirty="0" smtClean="0"/>
              <a:t> to completion and enable </a:t>
            </a:r>
            <a:r>
              <a:rPr lang="en-US" sz="2400" b="1" i="1" dirty="0" err="1" smtClean="0"/>
              <a:t>comp_avg</a:t>
            </a:r>
            <a:r>
              <a:rPr lang="en-US" sz="2400" b="1" dirty="0" smtClean="0"/>
              <a:t> </a:t>
            </a:r>
            <a:r>
              <a:rPr lang="en-US" sz="2400" dirty="0" smtClean="0"/>
              <a:t>tasks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Assign new priorities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Run </a:t>
            </a:r>
            <a:r>
              <a:rPr lang="en-US" sz="2400" b="1" i="1" dirty="0" smtClean="0"/>
              <a:t>max_min1</a:t>
            </a:r>
            <a:r>
              <a:rPr lang="en-US" sz="2400" dirty="0" smtClean="0"/>
              <a:t> until priority change 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Run </a:t>
            </a:r>
            <a:r>
              <a:rPr lang="en-US" sz="2400" b="1" i="1" dirty="0" smtClean="0"/>
              <a:t>comp_avg1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685800" y="1380858"/>
            <a:ext cx="1371600" cy="2886342"/>
            <a:chOff x="762000" y="1905000"/>
            <a:chExt cx="1371600" cy="2886342"/>
          </a:xfrm>
        </p:grpSpPr>
        <p:sp>
          <p:nvSpPr>
            <p:cNvPr id="4" name="Rectangle 3"/>
            <p:cNvSpPr/>
            <p:nvPr/>
          </p:nvSpPr>
          <p:spPr>
            <a:xfrm>
              <a:off x="762000" y="1905000"/>
              <a:ext cx="1371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max_min1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62000" y="2362200"/>
              <a:ext cx="1371600" cy="457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 smtClean="0"/>
                <a:t>z1 = max(</a:t>
              </a:r>
              <a:r>
                <a:rPr lang="en-US" sz="1200" dirty="0" err="1" smtClean="0"/>
                <a:t>x,y</a:t>
              </a:r>
              <a:r>
                <a:rPr lang="en-US" sz="1200" dirty="0" smtClean="0"/>
                <a:t>);</a:t>
              </a:r>
            </a:p>
            <a:p>
              <a:r>
                <a:rPr lang="en-US" sz="1200" dirty="0" smtClean="0"/>
                <a:t>z2 = min(</a:t>
              </a:r>
              <a:r>
                <a:rPr lang="en-US" sz="1200" dirty="0" err="1" smtClean="0"/>
                <a:t>x,y</a:t>
              </a:r>
              <a:r>
                <a:rPr lang="en-US" sz="1200" dirty="0" smtClean="0"/>
                <a:t>);</a:t>
              </a:r>
              <a:endParaRPr lang="en-US" sz="1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2000" y="2819400"/>
              <a:ext cx="1371600" cy="762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 smtClean="0"/>
                <a:t>atomic{</a:t>
              </a:r>
            </a:p>
            <a:p>
              <a:r>
                <a:rPr lang="en-US" sz="1200" dirty="0"/>
                <a:t> </a:t>
              </a:r>
              <a:r>
                <a:rPr lang="en-US" sz="1200" dirty="0" smtClean="0"/>
                <a:t>    if(z1&gt;</a:t>
              </a:r>
              <a:r>
                <a:rPr lang="en-US" sz="1200" dirty="0" err="1" smtClean="0"/>
                <a:t>g_max</a:t>
              </a:r>
              <a:r>
                <a:rPr lang="en-US" sz="1200" dirty="0" smtClean="0"/>
                <a:t>)</a:t>
              </a:r>
            </a:p>
            <a:p>
              <a:r>
                <a:rPr lang="en-US" sz="1200" dirty="0"/>
                <a:t> </a:t>
              </a:r>
              <a:r>
                <a:rPr lang="en-US" sz="1200" dirty="0" smtClean="0"/>
                <a:t>        </a:t>
              </a:r>
              <a:r>
                <a:rPr lang="en-US" sz="1200" dirty="0" err="1" smtClean="0"/>
                <a:t>g_max</a:t>
              </a:r>
              <a:r>
                <a:rPr lang="en-US" sz="1200" dirty="0" smtClean="0"/>
                <a:t> = z1;</a:t>
              </a:r>
            </a:p>
            <a:p>
              <a:r>
                <a:rPr lang="en-US" sz="1200" dirty="0"/>
                <a:t>}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2000" y="3581400"/>
              <a:ext cx="1371600" cy="457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 smtClean="0"/>
                <a:t>//do local updates</a:t>
              </a:r>
              <a:endParaRPr lang="en-US" sz="12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62000" y="4049994"/>
              <a:ext cx="1371600" cy="74134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/>
                <a:t>atomic{</a:t>
              </a:r>
            </a:p>
            <a:p>
              <a:r>
                <a:rPr lang="en-US" sz="1200" dirty="0"/>
                <a:t>     </a:t>
              </a:r>
              <a:r>
                <a:rPr lang="en-US" sz="1200" dirty="0" smtClean="0"/>
                <a:t>if(z2&lt;</a:t>
              </a:r>
              <a:r>
                <a:rPr lang="en-US" sz="1200" dirty="0" err="1" smtClean="0"/>
                <a:t>g_min</a:t>
              </a:r>
              <a:r>
                <a:rPr lang="en-US" sz="1200" dirty="0" smtClean="0"/>
                <a:t>)</a:t>
              </a:r>
              <a:endParaRPr lang="en-US" sz="1200" dirty="0"/>
            </a:p>
            <a:p>
              <a:r>
                <a:rPr lang="en-US" sz="1200" dirty="0"/>
                <a:t>         </a:t>
              </a:r>
              <a:r>
                <a:rPr lang="en-US" sz="1200" dirty="0" err="1" smtClean="0"/>
                <a:t>g_min</a:t>
              </a:r>
              <a:r>
                <a:rPr lang="en-US" sz="1200" dirty="0" smtClean="0"/>
                <a:t> </a:t>
              </a:r>
              <a:r>
                <a:rPr lang="en-US" sz="1200" dirty="0"/>
                <a:t>= </a:t>
              </a:r>
              <a:r>
                <a:rPr lang="en-US" sz="1200" dirty="0" smtClean="0"/>
                <a:t>z2;</a:t>
              </a:r>
              <a:endParaRPr lang="en-US" sz="1200" dirty="0"/>
            </a:p>
            <a:p>
              <a:r>
                <a:rPr lang="en-US" sz="1200" dirty="0"/>
                <a:t>}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453640" y="1380858"/>
            <a:ext cx="1371600" cy="2886342"/>
            <a:chOff x="762000" y="1905000"/>
            <a:chExt cx="1371600" cy="2886342"/>
          </a:xfrm>
        </p:grpSpPr>
        <p:sp>
          <p:nvSpPr>
            <p:cNvPr id="14" name="Rectangle 13"/>
            <p:cNvSpPr/>
            <p:nvPr/>
          </p:nvSpPr>
          <p:spPr>
            <a:xfrm>
              <a:off x="762000" y="1905000"/>
              <a:ext cx="1371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max_min2</a:t>
              </a:r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62000" y="2362200"/>
              <a:ext cx="1371600" cy="457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 smtClean="0"/>
                <a:t>z1 = max(</a:t>
              </a:r>
              <a:r>
                <a:rPr lang="en-US" sz="1200" dirty="0" err="1" smtClean="0"/>
                <a:t>x,y</a:t>
              </a:r>
              <a:r>
                <a:rPr lang="en-US" sz="1200" dirty="0" smtClean="0"/>
                <a:t>);</a:t>
              </a:r>
            </a:p>
            <a:p>
              <a:r>
                <a:rPr lang="en-US" sz="1200" dirty="0" smtClean="0"/>
                <a:t>z2 = min(</a:t>
              </a:r>
              <a:r>
                <a:rPr lang="en-US" sz="1200" dirty="0" err="1" smtClean="0"/>
                <a:t>x,y</a:t>
              </a:r>
              <a:r>
                <a:rPr lang="en-US" sz="1200" dirty="0" smtClean="0"/>
                <a:t>);</a:t>
              </a:r>
              <a:endParaRPr lang="en-US" sz="12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62000" y="2819400"/>
              <a:ext cx="1371600" cy="7620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 smtClean="0"/>
                <a:t>atomic{</a:t>
              </a:r>
            </a:p>
            <a:p>
              <a:r>
                <a:rPr lang="en-US" sz="1200" dirty="0"/>
                <a:t> </a:t>
              </a:r>
              <a:r>
                <a:rPr lang="en-US" sz="1200" dirty="0" smtClean="0"/>
                <a:t>    if(z1&gt;</a:t>
              </a:r>
              <a:r>
                <a:rPr lang="en-US" sz="1200" dirty="0" err="1" smtClean="0"/>
                <a:t>g_max</a:t>
              </a:r>
              <a:r>
                <a:rPr lang="en-US" sz="1200" dirty="0" smtClean="0"/>
                <a:t>)</a:t>
              </a:r>
            </a:p>
            <a:p>
              <a:r>
                <a:rPr lang="en-US" sz="1200" dirty="0"/>
                <a:t> </a:t>
              </a:r>
              <a:r>
                <a:rPr lang="en-US" sz="1200" dirty="0" smtClean="0"/>
                <a:t>        </a:t>
              </a:r>
              <a:r>
                <a:rPr lang="en-US" sz="1200" dirty="0" err="1" smtClean="0"/>
                <a:t>g_max</a:t>
              </a:r>
              <a:r>
                <a:rPr lang="en-US" sz="1200" dirty="0" smtClean="0"/>
                <a:t> = z1;</a:t>
              </a:r>
            </a:p>
            <a:p>
              <a:r>
                <a:rPr lang="en-US" sz="1200" dirty="0"/>
                <a:t>}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62000" y="3581400"/>
              <a:ext cx="1371600" cy="45720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 smtClean="0"/>
                <a:t>//do local updates</a:t>
              </a:r>
              <a:endParaRPr lang="en-US" sz="1200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62000" y="4049994"/>
              <a:ext cx="1371600" cy="74134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200" dirty="0"/>
                <a:t>atomic{</a:t>
              </a:r>
            </a:p>
            <a:p>
              <a:r>
                <a:rPr lang="en-US" sz="1200" dirty="0"/>
                <a:t>     </a:t>
              </a:r>
              <a:r>
                <a:rPr lang="en-US" sz="1200" dirty="0" smtClean="0"/>
                <a:t>if(z2&lt;</a:t>
              </a:r>
              <a:r>
                <a:rPr lang="en-US" sz="1200" dirty="0" err="1" smtClean="0"/>
                <a:t>g_min</a:t>
              </a:r>
              <a:r>
                <a:rPr lang="en-US" sz="1200" dirty="0" smtClean="0"/>
                <a:t>)</a:t>
              </a:r>
              <a:endParaRPr lang="en-US" sz="1200" dirty="0"/>
            </a:p>
            <a:p>
              <a:r>
                <a:rPr lang="en-US" sz="1200" dirty="0"/>
                <a:t>         </a:t>
              </a:r>
              <a:r>
                <a:rPr lang="en-US" sz="1200" dirty="0" err="1" smtClean="0"/>
                <a:t>g_min</a:t>
              </a:r>
              <a:r>
                <a:rPr lang="en-US" sz="1200" dirty="0" smtClean="0"/>
                <a:t> </a:t>
              </a:r>
              <a:r>
                <a:rPr lang="en-US" sz="1200" dirty="0"/>
                <a:t>= </a:t>
              </a:r>
              <a:r>
                <a:rPr lang="en-US" sz="1200" dirty="0" smtClean="0"/>
                <a:t>z2;</a:t>
              </a:r>
              <a:endParaRPr lang="en-US" sz="1200" dirty="0"/>
            </a:p>
            <a:p>
              <a:r>
                <a:rPr lang="en-US" sz="1200" dirty="0"/>
                <a:t>}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339340" y="4652829"/>
            <a:ext cx="1600200" cy="1838058"/>
            <a:chOff x="3810000" y="1533258"/>
            <a:chExt cx="1600200" cy="1838058"/>
          </a:xfrm>
        </p:grpSpPr>
        <p:sp>
          <p:nvSpPr>
            <p:cNvPr id="7" name="Rectangle 6"/>
            <p:cNvSpPr/>
            <p:nvPr/>
          </p:nvSpPr>
          <p:spPr>
            <a:xfrm>
              <a:off x="3810000" y="1533258"/>
              <a:ext cx="16002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comp_avg2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10000" y="1990458"/>
              <a:ext cx="1600200" cy="1380858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050" dirty="0" smtClean="0"/>
                <a:t>avg1 = </a:t>
              </a:r>
              <a:r>
                <a:rPr lang="en-US" sz="1050" dirty="0" err="1" smtClean="0"/>
                <a:t>avg</a:t>
              </a:r>
              <a:r>
                <a:rPr lang="en-US" sz="1050" dirty="0" smtClean="0"/>
                <a:t>(z1,z2);</a:t>
              </a:r>
            </a:p>
            <a:p>
              <a:r>
                <a:rPr lang="en-US" sz="1050" dirty="0" smtClean="0"/>
                <a:t>avg2 = </a:t>
              </a:r>
              <a:r>
                <a:rPr lang="en-US" sz="1050" dirty="0" err="1" smtClean="0"/>
                <a:t>avg</a:t>
              </a:r>
              <a:r>
                <a:rPr lang="en-US" sz="1050" dirty="0" smtClean="0"/>
                <a:t>(</a:t>
              </a:r>
              <a:r>
                <a:rPr lang="en-US" sz="1050" dirty="0" err="1" smtClean="0"/>
                <a:t>g_max,g_min</a:t>
              </a:r>
              <a:r>
                <a:rPr lang="en-US" sz="1050" dirty="0" smtClean="0"/>
                <a:t>);</a:t>
              </a:r>
            </a:p>
            <a:p>
              <a:endParaRPr lang="en-US" sz="1050" dirty="0"/>
            </a:p>
            <a:p>
              <a:r>
                <a:rPr lang="en-US" sz="1050" dirty="0" smtClean="0"/>
                <a:t>if(avg1 &gt; avg2)</a:t>
              </a:r>
            </a:p>
            <a:p>
              <a:r>
                <a:rPr lang="en-US" sz="1050" dirty="0"/>
                <a:t> </a:t>
              </a:r>
              <a:r>
                <a:rPr lang="en-US" sz="1050" dirty="0" smtClean="0"/>
                <a:t>   res = avg1;</a:t>
              </a:r>
            </a:p>
            <a:p>
              <a:r>
                <a:rPr lang="en-US" sz="1050" dirty="0"/>
                <a:t>e</a:t>
              </a:r>
              <a:r>
                <a:rPr lang="en-US" sz="1050" dirty="0" smtClean="0"/>
                <a:t>lse</a:t>
              </a:r>
            </a:p>
            <a:p>
              <a:r>
                <a:rPr lang="en-US" sz="1050" dirty="0"/>
                <a:t> </a:t>
              </a:r>
              <a:r>
                <a:rPr lang="en-US" sz="1050" dirty="0" smtClean="0"/>
                <a:t>   res = avg2;</a:t>
              </a:r>
            </a:p>
            <a:p>
              <a:endParaRPr lang="en-US" sz="1050" dirty="0" smtClean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71500" y="4652829"/>
            <a:ext cx="1600200" cy="1838058"/>
            <a:chOff x="3810000" y="1533258"/>
            <a:chExt cx="1600200" cy="1838058"/>
          </a:xfrm>
        </p:grpSpPr>
        <p:sp>
          <p:nvSpPr>
            <p:cNvPr id="22" name="Rectangle 21"/>
            <p:cNvSpPr/>
            <p:nvPr/>
          </p:nvSpPr>
          <p:spPr>
            <a:xfrm>
              <a:off x="3810000" y="1533258"/>
              <a:ext cx="16002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comp_avg1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810000" y="1990458"/>
              <a:ext cx="1600200" cy="1380858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1050" dirty="0" smtClean="0"/>
                <a:t>avg1 = </a:t>
              </a:r>
              <a:r>
                <a:rPr lang="en-US" sz="1050" dirty="0" err="1" smtClean="0"/>
                <a:t>avg</a:t>
              </a:r>
              <a:r>
                <a:rPr lang="en-US" sz="1050" dirty="0" smtClean="0"/>
                <a:t>(z1,z2);</a:t>
              </a:r>
            </a:p>
            <a:p>
              <a:r>
                <a:rPr lang="en-US" sz="1050" dirty="0" smtClean="0"/>
                <a:t>avg2 = </a:t>
              </a:r>
              <a:r>
                <a:rPr lang="en-US" sz="1050" dirty="0" err="1" smtClean="0"/>
                <a:t>avg</a:t>
              </a:r>
              <a:r>
                <a:rPr lang="en-US" sz="1050" dirty="0" smtClean="0"/>
                <a:t>(</a:t>
              </a:r>
              <a:r>
                <a:rPr lang="en-US" sz="1050" dirty="0" err="1" smtClean="0"/>
                <a:t>g_max,g_min</a:t>
              </a:r>
              <a:r>
                <a:rPr lang="en-US" sz="1050" dirty="0" smtClean="0"/>
                <a:t>);</a:t>
              </a:r>
            </a:p>
            <a:p>
              <a:endParaRPr lang="en-US" sz="1050" dirty="0"/>
            </a:p>
            <a:p>
              <a:r>
                <a:rPr lang="en-US" sz="1050" dirty="0" smtClean="0"/>
                <a:t>if(avg1 &gt; avg2)</a:t>
              </a:r>
            </a:p>
            <a:p>
              <a:r>
                <a:rPr lang="en-US" sz="1050" dirty="0"/>
                <a:t> </a:t>
              </a:r>
              <a:r>
                <a:rPr lang="en-US" sz="1050" dirty="0" smtClean="0"/>
                <a:t>   res = avg1;</a:t>
              </a:r>
            </a:p>
            <a:p>
              <a:r>
                <a:rPr lang="en-US" sz="1050" dirty="0"/>
                <a:t>e</a:t>
              </a:r>
              <a:r>
                <a:rPr lang="en-US" sz="1050" dirty="0" smtClean="0"/>
                <a:t>lse</a:t>
              </a:r>
            </a:p>
            <a:p>
              <a:r>
                <a:rPr lang="en-US" sz="1050" dirty="0"/>
                <a:t> </a:t>
              </a:r>
              <a:r>
                <a:rPr lang="en-US" sz="1050" dirty="0" smtClean="0"/>
                <a:t>   res = avg2;</a:t>
              </a:r>
            </a:p>
            <a:p>
              <a:endParaRPr lang="en-US" sz="1050" dirty="0" smtClean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71500" y="4652829"/>
            <a:ext cx="3368040" cy="1838058"/>
            <a:chOff x="571500" y="4652829"/>
            <a:chExt cx="3368040" cy="1838058"/>
          </a:xfrm>
        </p:grpSpPr>
        <p:grpSp>
          <p:nvGrpSpPr>
            <p:cNvPr id="26" name="Group 25"/>
            <p:cNvGrpSpPr/>
            <p:nvPr/>
          </p:nvGrpSpPr>
          <p:grpSpPr>
            <a:xfrm>
              <a:off x="2339340" y="4652829"/>
              <a:ext cx="1600200" cy="1838058"/>
              <a:chOff x="3810000" y="1533258"/>
              <a:chExt cx="1600200" cy="1838058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3810000" y="1533258"/>
                <a:ext cx="1600200" cy="4572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comp_avg2</a:t>
                </a:r>
                <a:endParaRPr lang="en-US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3810000" y="1990458"/>
                <a:ext cx="1600200" cy="1380858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050" dirty="0" smtClean="0"/>
                  <a:t>avg1 = </a:t>
                </a:r>
                <a:r>
                  <a:rPr lang="en-US" sz="1050" dirty="0" err="1" smtClean="0"/>
                  <a:t>avg</a:t>
                </a:r>
                <a:r>
                  <a:rPr lang="en-US" sz="1050" dirty="0" smtClean="0"/>
                  <a:t>(z1,z2);</a:t>
                </a:r>
              </a:p>
              <a:p>
                <a:r>
                  <a:rPr lang="en-US" sz="1050" dirty="0" smtClean="0"/>
                  <a:t>avg2 = </a:t>
                </a:r>
                <a:r>
                  <a:rPr lang="en-US" sz="1050" dirty="0" err="1" smtClean="0"/>
                  <a:t>avg</a:t>
                </a:r>
                <a:r>
                  <a:rPr lang="en-US" sz="1050" dirty="0" smtClean="0"/>
                  <a:t>(</a:t>
                </a:r>
                <a:r>
                  <a:rPr lang="en-US" sz="1050" dirty="0" err="1" smtClean="0"/>
                  <a:t>g_max,g_min</a:t>
                </a:r>
                <a:r>
                  <a:rPr lang="en-US" sz="1050" dirty="0" smtClean="0"/>
                  <a:t>);</a:t>
                </a:r>
              </a:p>
              <a:p>
                <a:endParaRPr lang="en-US" sz="1050" dirty="0"/>
              </a:p>
              <a:p>
                <a:r>
                  <a:rPr lang="en-US" sz="1050" dirty="0" smtClean="0"/>
                  <a:t>if(avg1 &gt; avg2)</a:t>
                </a:r>
              </a:p>
              <a:p>
                <a:r>
                  <a:rPr lang="en-US" sz="1050" dirty="0"/>
                  <a:t> </a:t>
                </a:r>
                <a:r>
                  <a:rPr lang="en-US" sz="1050" dirty="0" smtClean="0"/>
                  <a:t>   res = avg1;</a:t>
                </a:r>
              </a:p>
              <a:p>
                <a:r>
                  <a:rPr lang="en-US" sz="1050" dirty="0"/>
                  <a:t>e</a:t>
                </a:r>
                <a:r>
                  <a:rPr lang="en-US" sz="1050" dirty="0" smtClean="0"/>
                  <a:t>lse</a:t>
                </a:r>
              </a:p>
              <a:p>
                <a:r>
                  <a:rPr lang="en-US" sz="1050" dirty="0"/>
                  <a:t> </a:t>
                </a:r>
                <a:r>
                  <a:rPr lang="en-US" sz="1050" dirty="0" smtClean="0"/>
                  <a:t>   res = avg2;</a:t>
                </a:r>
              </a:p>
              <a:p>
                <a:endParaRPr lang="en-US" sz="1050" dirty="0" smtClean="0"/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571500" y="4652829"/>
              <a:ext cx="1600200" cy="1838058"/>
              <a:chOff x="3810000" y="1533258"/>
              <a:chExt cx="1600200" cy="1838058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3810000" y="1533258"/>
                <a:ext cx="1600200" cy="4572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comp_avg1</a:t>
                </a:r>
                <a:endParaRPr lang="en-US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810000" y="1990458"/>
                <a:ext cx="1600200" cy="1380858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050" dirty="0" smtClean="0"/>
                  <a:t>avg1 = </a:t>
                </a:r>
                <a:r>
                  <a:rPr lang="en-US" sz="1050" dirty="0" err="1" smtClean="0"/>
                  <a:t>avg</a:t>
                </a:r>
                <a:r>
                  <a:rPr lang="en-US" sz="1050" dirty="0" smtClean="0"/>
                  <a:t>(z1,z2);</a:t>
                </a:r>
              </a:p>
              <a:p>
                <a:r>
                  <a:rPr lang="en-US" sz="1050" dirty="0" smtClean="0"/>
                  <a:t>avg2 = </a:t>
                </a:r>
                <a:r>
                  <a:rPr lang="en-US" sz="1050" dirty="0" err="1" smtClean="0"/>
                  <a:t>avg</a:t>
                </a:r>
                <a:r>
                  <a:rPr lang="en-US" sz="1050" dirty="0" smtClean="0"/>
                  <a:t>(</a:t>
                </a:r>
                <a:r>
                  <a:rPr lang="en-US" sz="1050" dirty="0" err="1" smtClean="0"/>
                  <a:t>g_max,g_min</a:t>
                </a:r>
                <a:r>
                  <a:rPr lang="en-US" sz="1050" dirty="0" smtClean="0"/>
                  <a:t>);</a:t>
                </a:r>
              </a:p>
              <a:p>
                <a:endParaRPr lang="en-US" sz="1050" dirty="0"/>
              </a:p>
              <a:p>
                <a:r>
                  <a:rPr lang="en-US" sz="1050" dirty="0" smtClean="0"/>
                  <a:t>if(avg1 &gt; avg2)</a:t>
                </a:r>
              </a:p>
              <a:p>
                <a:r>
                  <a:rPr lang="en-US" sz="1050" dirty="0"/>
                  <a:t> </a:t>
                </a:r>
                <a:r>
                  <a:rPr lang="en-US" sz="1050" dirty="0" smtClean="0"/>
                  <a:t>   res = avg1;</a:t>
                </a:r>
              </a:p>
              <a:p>
                <a:r>
                  <a:rPr lang="en-US" sz="1050" dirty="0"/>
                  <a:t>e</a:t>
                </a:r>
                <a:r>
                  <a:rPr lang="en-US" sz="1050" dirty="0" smtClean="0"/>
                  <a:t>lse</a:t>
                </a:r>
              </a:p>
              <a:p>
                <a:r>
                  <a:rPr lang="en-US" sz="1050" dirty="0"/>
                  <a:t> </a:t>
                </a:r>
                <a:r>
                  <a:rPr lang="en-US" sz="1050" dirty="0" smtClean="0"/>
                  <a:t>   res = avg2;</a:t>
                </a:r>
              </a:p>
              <a:p>
                <a:endParaRPr lang="en-US" sz="1050" dirty="0" smtClean="0"/>
              </a:p>
            </p:txBody>
          </p:sp>
        </p:grpSp>
      </p:grpSp>
      <p:sp>
        <p:nvSpPr>
          <p:cNvPr id="33" name="TextBox 32"/>
          <p:cNvSpPr txBox="1"/>
          <p:nvPr/>
        </p:nvSpPr>
        <p:spPr>
          <a:xfrm>
            <a:off x="1123950" y="1115080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</a:rPr>
              <a:t>P:3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91790" y="1115080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1"/>
                </a:solidFill>
              </a:rPr>
              <a:t>P:4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152400" y="2921593"/>
            <a:ext cx="533400" cy="27132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P : 0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1123950" y="4345052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3"/>
                </a:solidFill>
              </a:rPr>
              <a:t>P:2</a:t>
            </a:r>
            <a:endParaRPr lang="en-US" sz="1200" b="1" dirty="0">
              <a:solidFill>
                <a:schemeClr val="accent3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91790" y="4339083"/>
            <a:ext cx="495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3"/>
                </a:solidFill>
              </a:rPr>
              <a:t>P:1</a:t>
            </a:r>
            <a:endParaRPr lang="en-US" sz="1200" b="1" dirty="0">
              <a:solidFill>
                <a:schemeClr val="accent3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2438400" y="1118116"/>
            <a:ext cx="1386840" cy="3149084"/>
            <a:chOff x="2606040" y="1267480"/>
            <a:chExt cx="1371600" cy="3142862"/>
          </a:xfrm>
        </p:grpSpPr>
        <p:grpSp>
          <p:nvGrpSpPr>
            <p:cNvPr id="54" name="Group 53"/>
            <p:cNvGrpSpPr/>
            <p:nvPr/>
          </p:nvGrpSpPr>
          <p:grpSpPr>
            <a:xfrm>
              <a:off x="2606040" y="1524000"/>
              <a:ext cx="1371600" cy="2886342"/>
              <a:chOff x="762000" y="1905000"/>
              <a:chExt cx="1371600" cy="2886342"/>
            </a:xfrm>
          </p:grpSpPr>
          <p:sp>
            <p:nvSpPr>
              <p:cNvPr id="55" name="Rectangle 54"/>
              <p:cNvSpPr/>
              <p:nvPr/>
            </p:nvSpPr>
            <p:spPr>
              <a:xfrm>
                <a:off x="762000" y="1905000"/>
                <a:ext cx="1371600" cy="4572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max_min2</a:t>
                </a:r>
                <a:endParaRPr lang="en-US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62000" y="2362200"/>
                <a:ext cx="1371600" cy="4572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dirty="0" smtClean="0"/>
                  <a:t>z1 = max(</a:t>
                </a:r>
                <a:r>
                  <a:rPr lang="en-US" sz="1200" dirty="0" err="1" smtClean="0"/>
                  <a:t>x,y</a:t>
                </a:r>
                <a:r>
                  <a:rPr lang="en-US" sz="1200" dirty="0" smtClean="0"/>
                  <a:t>);</a:t>
                </a:r>
              </a:p>
              <a:p>
                <a:r>
                  <a:rPr lang="en-US" sz="1200" dirty="0" smtClean="0"/>
                  <a:t>z2 = min(</a:t>
                </a:r>
                <a:r>
                  <a:rPr lang="en-US" sz="1200" dirty="0" err="1" smtClean="0"/>
                  <a:t>x,y</a:t>
                </a:r>
                <a:r>
                  <a:rPr lang="en-US" sz="1200" dirty="0" smtClean="0"/>
                  <a:t>);</a:t>
                </a:r>
                <a:endParaRPr lang="en-US" sz="1200" dirty="0"/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762000" y="2819400"/>
                <a:ext cx="1371600" cy="7620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dirty="0" smtClean="0"/>
                  <a:t>atomic{</a:t>
                </a:r>
              </a:p>
              <a:p>
                <a:r>
                  <a:rPr lang="en-US" sz="1200" dirty="0"/>
                  <a:t> </a:t>
                </a:r>
                <a:r>
                  <a:rPr lang="en-US" sz="1200" dirty="0" smtClean="0"/>
                  <a:t>    if(z1&gt;</a:t>
                </a:r>
                <a:r>
                  <a:rPr lang="en-US" sz="1200" dirty="0" err="1" smtClean="0"/>
                  <a:t>g_max</a:t>
                </a:r>
                <a:r>
                  <a:rPr lang="en-US" sz="1200" dirty="0" smtClean="0"/>
                  <a:t>)</a:t>
                </a:r>
              </a:p>
              <a:p>
                <a:r>
                  <a:rPr lang="en-US" sz="1200" dirty="0"/>
                  <a:t> </a:t>
                </a:r>
                <a:r>
                  <a:rPr lang="en-US" sz="1200" dirty="0" smtClean="0"/>
                  <a:t>        </a:t>
                </a:r>
                <a:r>
                  <a:rPr lang="en-US" sz="1200" dirty="0" err="1" smtClean="0"/>
                  <a:t>g_max</a:t>
                </a:r>
                <a:r>
                  <a:rPr lang="en-US" sz="1200" dirty="0" smtClean="0"/>
                  <a:t> = z1;</a:t>
                </a:r>
              </a:p>
              <a:p>
                <a:r>
                  <a:rPr lang="en-US" sz="1200" dirty="0"/>
                  <a:t>}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762000" y="3581400"/>
                <a:ext cx="1371600" cy="457200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dirty="0" smtClean="0"/>
                  <a:t>//do local updates</a:t>
                </a:r>
                <a:endParaRPr lang="en-US" sz="1200" dirty="0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762000" y="4049994"/>
                <a:ext cx="1371600" cy="741348"/>
              </a:xfrm>
              <a:prstGeom prst="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dirty="0"/>
                  <a:t>atomic{</a:t>
                </a:r>
              </a:p>
              <a:p>
                <a:r>
                  <a:rPr lang="en-US" sz="1200" dirty="0"/>
                  <a:t>     </a:t>
                </a:r>
                <a:r>
                  <a:rPr lang="en-US" sz="1200" dirty="0" smtClean="0"/>
                  <a:t>if(z2&lt;</a:t>
                </a:r>
                <a:r>
                  <a:rPr lang="en-US" sz="1200" dirty="0" err="1" smtClean="0"/>
                  <a:t>g_min</a:t>
                </a:r>
                <a:r>
                  <a:rPr lang="en-US" sz="1200" dirty="0" smtClean="0"/>
                  <a:t>)</a:t>
                </a:r>
                <a:endParaRPr lang="en-US" sz="1200" dirty="0"/>
              </a:p>
              <a:p>
                <a:r>
                  <a:rPr lang="en-US" sz="1200" dirty="0"/>
                  <a:t>         </a:t>
                </a:r>
                <a:r>
                  <a:rPr lang="en-US" sz="1200" dirty="0" err="1" smtClean="0"/>
                  <a:t>g_min</a:t>
                </a:r>
                <a:r>
                  <a:rPr lang="en-US" sz="1200" dirty="0" smtClean="0"/>
                  <a:t> </a:t>
                </a:r>
                <a:r>
                  <a:rPr lang="en-US" sz="1200" dirty="0"/>
                  <a:t>= </a:t>
                </a:r>
                <a:r>
                  <a:rPr lang="en-US" sz="1200" dirty="0" smtClean="0"/>
                  <a:t>z2;</a:t>
                </a:r>
                <a:endParaRPr lang="en-US" sz="1200" dirty="0"/>
              </a:p>
              <a:p>
                <a:r>
                  <a:rPr lang="en-US" sz="1200" dirty="0"/>
                  <a:t>}</a:t>
                </a:r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3044190" y="1267480"/>
              <a:ext cx="495300" cy="307777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chemeClr val="tx1"/>
                  </a:solidFill>
                </a:rPr>
                <a:t>P:4</a:t>
              </a:r>
              <a:endParaRPr lang="en-US" sz="12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62" name="Explosion 1 61"/>
          <p:cNvSpPr/>
          <p:nvPr/>
        </p:nvSpPr>
        <p:spPr>
          <a:xfrm>
            <a:off x="571500" y="5212080"/>
            <a:ext cx="1143000" cy="771258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Read old value</a:t>
            </a:r>
            <a:endParaRPr lang="en-US" sz="9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24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uiExpand="1" build="p"/>
      <p:bldP spid="33" grpId="0"/>
      <p:bldP spid="34" grpId="0"/>
      <p:bldP spid="35" grpId="0" animBg="1"/>
      <p:bldP spid="37" grpId="0"/>
      <p:bldP spid="38" grpId="0"/>
      <p:bldP spid="6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hybrid programming models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 smtClean="0"/>
              <a:t>new kinds of races</a:t>
            </a:r>
          </a:p>
          <a:p>
            <a:endParaRPr lang="en-US" dirty="0" smtClean="0"/>
          </a:p>
          <a:p>
            <a:r>
              <a:rPr lang="en-US" dirty="0" smtClean="0"/>
              <a:t>We proposed:</a:t>
            </a:r>
          </a:p>
          <a:p>
            <a:pPr lvl="1"/>
            <a:r>
              <a:rPr lang="en-US" dirty="0" smtClean="0"/>
              <a:t>Randomized testing capabilities</a:t>
            </a:r>
          </a:p>
          <a:p>
            <a:pPr lvl="2"/>
            <a:r>
              <a:rPr lang="en-US" dirty="0" smtClean="0"/>
              <a:t>with </a:t>
            </a:r>
            <a:r>
              <a:rPr lang="en-US" dirty="0" smtClean="0"/>
              <a:t>probabilistic </a:t>
            </a:r>
            <a:r>
              <a:rPr lang="en-US" dirty="0" smtClean="0"/>
              <a:t>guarantees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en-US" dirty="0" smtClean="0"/>
              <a:t>Invariant monitoring mechanism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</a:t>
            </a:r>
            <a:r>
              <a:rPr lang="en-US" dirty="0" smtClean="0"/>
              <a:t>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  <a:p>
            <a:pPr lvl="1"/>
            <a:r>
              <a:rPr lang="en-US" dirty="0"/>
              <a:t>Dwarf benchmarks</a:t>
            </a:r>
          </a:p>
          <a:p>
            <a:pPr lvl="1"/>
            <a:r>
              <a:rPr lang="en-US" dirty="0"/>
              <a:t>Game </a:t>
            </a:r>
            <a:r>
              <a:rPr lang="en-US" dirty="0" smtClean="0"/>
              <a:t>engine</a:t>
            </a:r>
          </a:p>
          <a:p>
            <a:r>
              <a:rPr lang="en-US" dirty="0" smtClean="0"/>
              <a:t>Probabilistic guarantee analysis </a:t>
            </a:r>
            <a:endParaRPr lang="en-US" dirty="0" smtClean="0"/>
          </a:p>
          <a:p>
            <a:r>
              <a:rPr lang="en-US" dirty="0" smtClean="0"/>
              <a:t>Record and replay capabilities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2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7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Probabilistic Concurrency Testing (PCT)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Bug Depth:</a:t>
            </a:r>
            <a:r>
              <a:rPr lang="en-US" dirty="0" smtClean="0"/>
              <a:t> the number of ordering constraints a schedule has to satisfy to find the bug.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PCT is a randomized scheduling algorithm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with a good probabilistic guarantee to find bugs of </a:t>
            </a:r>
            <a:r>
              <a:rPr lang="en-US" i="1" dirty="0"/>
              <a:t>low depth</a:t>
            </a:r>
            <a:endParaRPr lang="en-US" i="1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5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PCT Algorithm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410" y="1295400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Inputs: 	n: estimated bound on the number of threads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k: estimated bound on the number of steps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d: target bug depth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// 1. assign random priorities &gt;= d to threads </a:t>
            </a:r>
          </a:p>
          <a:p>
            <a:pPr marL="0" indent="0">
              <a:buNone/>
            </a:pPr>
            <a:r>
              <a:rPr lang="en-US" dirty="0"/>
              <a:t>for t in [1…n]  do  priority[t] = rand() + d; 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// 2. chose d-1 priority change points at random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[1...d)  do  lowering[</a:t>
            </a:r>
            <a:r>
              <a:rPr lang="en-US" dirty="0" err="1"/>
              <a:t>i</a:t>
            </a:r>
            <a:r>
              <a:rPr lang="en-US" dirty="0"/>
              <a:t>] = rand() % k; 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/>
              <a:t>steps = 0;</a:t>
            </a:r>
          </a:p>
          <a:p>
            <a:pPr marL="0" indent="0">
              <a:buNone/>
            </a:pPr>
            <a:r>
              <a:rPr lang="en-US" dirty="0"/>
              <a:t>while (some thread enabled)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>
                <a:solidFill>
                  <a:srgbClr val="00B050"/>
                </a:solidFill>
              </a:rPr>
              <a:t>// 3. Honor thread priorities</a:t>
            </a:r>
          </a:p>
          <a:p>
            <a:pPr marL="0" indent="0">
              <a:buNone/>
            </a:pPr>
            <a:r>
              <a:rPr lang="en-US" dirty="0"/>
              <a:t>      Let t be the highest-priority enabled thread;</a:t>
            </a:r>
          </a:p>
          <a:p>
            <a:pPr marL="0" indent="0">
              <a:buNone/>
            </a:pPr>
            <a:r>
              <a:rPr lang="en-US" dirty="0"/>
              <a:t>      schedule t for one step;</a:t>
            </a:r>
          </a:p>
          <a:p>
            <a:pPr marL="0" indent="0">
              <a:buNone/>
            </a:pPr>
            <a:r>
              <a:rPr lang="en-US" dirty="0"/>
              <a:t>      steps ++;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  // 4. At the </a:t>
            </a:r>
            <a:r>
              <a:rPr lang="en-US" dirty="0" err="1">
                <a:solidFill>
                  <a:srgbClr val="00B050"/>
                </a:solidFill>
              </a:rPr>
              <a:t>ith</a:t>
            </a:r>
            <a:r>
              <a:rPr lang="en-US" dirty="0">
                <a:solidFill>
                  <a:srgbClr val="00B050"/>
                </a:solidFill>
              </a:rPr>
              <a:t> lowering point, set the priority to </a:t>
            </a:r>
            <a:r>
              <a:rPr lang="en-US" dirty="0" err="1">
                <a:solidFill>
                  <a:srgbClr val="00B050"/>
                </a:solidFill>
              </a:rPr>
              <a:t>i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       if steps == lowering[</a:t>
            </a:r>
            <a:r>
              <a:rPr lang="en-US" dirty="0" err="1"/>
              <a:t>i</a:t>
            </a:r>
            <a:r>
              <a:rPr lang="en-US" dirty="0"/>
              <a:t>] for some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priority[t] =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600200"/>
            <a:ext cx="80010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17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085" y="5714999"/>
            <a:ext cx="5436515" cy="8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4756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Hybrid concurrent </a:t>
            </a:r>
            <a:r>
              <a:rPr lang="en-US" dirty="0"/>
              <a:t>p</a:t>
            </a:r>
            <a:r>
              <a:rPr lang="en-US" dirty="0" smtClean="0"/>
              <a:t>rogramming </a:t>
            </a:r>
            <a:r>
              <a:rPr lang="en-US" dirty="0"/>
              <a:t>m</a:t>
            </a:r>
            <a:r>
              <a:rPr lang="en-US" dirty="0" smtClean="0"/>
              <a:t>odels</a:t>
            </a:r>
          </a:p>
          <a:p>
            <a:r>
              <a:rPr lang="en-US" dirty="0" smtClean="0"/>
              <a:t>Motivation</a:t>
            </a:r>
          </a:p>
          <a:p>
            <a:r>
              <a:rPr lang="en-US" dirty="0" smtClean="0"/>
              <a:t>Dynamic verification</a:t>
            </a:r>
          </a:p>
          <a:p>
            <a:r>
              <a:rPr lang="en-US" dirty="0" smtClean="0"/>
              <a:t>Our proposed solution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Ongoing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0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Hybrid Concurrent Programming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Concurrent programming models</a:t>
            </a:r>
          </a:p>
          <a:p>
            <a:pPr lvl="1"/>
            <a:r>
              <a:rPr lang="en-US" dirty="0" smtClean="0"/>
              <a:t>Shared </a:t>
            </a:r>
            <a:r>
              <a:rPr lang="en-US" dirty="0" smtClean="0"/>
              <a:t>memory: Lock based, Transactional Memory</a:t>
            </a:r>
            <a:endParaRPr lang="en-US" dirty="0" smtClean="0"/>
          </a:p>
          <a:p>
            <a:pPr lvl="1"/>
            <a:r>
              <a:rPr lang="en-US" dirty="0" smtClean="0"/>
              <a:t>Message-passing</a:t>
            </a:r>
          </a:p>
          <a:p>
            <a:pPr lvl="1"/>
            <a:r>
              <a:rPr lang="en-US" dirty="0" smtClean="0"/>
              <a:t>Data-flow</a:t>
            </a:r>
            <a:endParaRPr lang="en-US" dirty="0"/>
          </a:p>
          <a:p>
            <a:r>
              <a:rPr lang="en-US" dirty="0" smtClean="0"/>
              <a:t>Hybrid concurrent programming models</a:t>
            </a:r>
          </a:p>
          <a:p>
            <a:pPr lvl="1"/>
            <a:r>
              <a:rPr lang="en-US" dirty="0" smtClean="0"/>
              <a:t>Data-flow + Shared </a:t>
            </a:r>
            <a:r>
              <a:rPr lang="en-US" dirty="0" smtClean="0"/>
              <a:t>memory</a:t>
            </a:r>
            <a:endParaRPr lang="en-US" dirty="0" smtClean="0"/>
          </a:p>
          <a:p>
            <a:pPr lvl="2"/>
            <a:r>
              <a:rPr lang="en-US" b="1" dirty="0" smtClean="0"/>
              <a:t>A</a:t>
            </a:r>
            <a:r>
              <a:rPr lang="en-US" dirty="0" smtClean="0"/>
              <a:t>tomic </a:t>
            </a:r>
            <a:r>
              <a:rPr lang="en-US" b="1" dirty="0" err="1" smtClean="0"/>
              <a:t>D</a:t>
            </a:r>
            <a:r>
              <a:rPr lang="en-US" dirty="0" err="1" smtClean="0"/>
              <a:t>ata</a:t>
            </a:r>
            <a:r>
              <a:rPr lang="en-US" b="1" dirty="0" err="1" smtClean="0"/>
              <a:t>F</a:t>
            </a:r>
            <a:r>
              <a:rPr lang="en-US" dirty="0" err="1" smtClean="0"/>
              <a:t>low</a:t>
            </a:r>
            <a:r>
              <a:rPr lang="en-US" dirty="0" smtClean="0"/>
              <a:t> (</a:t>
            </a:r>
            <a:r>
              <a:rPr lang="en-US" b="1" dirty="0" smtClean="0"/>
              <a:t>ADF</a:t>
            </a:r>
            <a:r>
              <a:rPr lang="en-US" dirty="0" smtClean="0"/>
              <a:t>) </a:t>
            </a:r>
            <a:r>
              <a:rPr lang="en-US" dirty="0" smtClean="0"/>
              <a:t>programming model</a:t>
            </a:r>
          </a:p>
          <a:p>
            <a:pPr lvl="2"/>
            <a:r>
              <a:rPr lang="en-US" dirty="0" err="1" smtClean="0"/>
              <a:t>OpenMP</a:t>
            </a:r>
            <a:r>
              <a:rPr lang="en-US" dirty="0" smtClean="0"/>
              <a:t> 4.0</a:t>
            </a:r>
          </a:p>
          <a:p>
            <a:pPr lvl="2"/>
            <a:r>
              <a:rPr lang="en-US" dirty="0" smtClean="0"/>
              <a:t>Intel TBB-Flow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1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Atomic </a:t>
            </a:r>
            <a:r>
              <a:rPr lang="en-US" dirty="0" err="1" smtClean="0"/>
              <a:t>DataFlow</a:t>
            </a:r>
            <a:r>
              <a:rPr lang="en-US" dirty="0" smtClean="0"/>
              <a:t> (ADF) Programming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Data-flow constructs with Transactional Memory (TM) support</a:t>
            </a:r>
            <a:endParaRPr lang="en-US" dirty="0"/>
          </a:p>
        </p:txBody>
      </p:sp>
      <p:pic>
        <p:nvPicPr>
          <p:cNvPr id="1026" name="Picture 2" descr="C:\Users\Erdal\Dropbox\ADF_Verification\erdal\images\max_fun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661138"/>
            <a:ext cx="489585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New </a:t>
            </a:r>
            <a:r>
              <a:rPr lang="en-US" b="1" dirty="0">
                <a:solidFill>
                  <a:srgbClr val="00B050"/>
                </a:solidFill>
              </a:rPr>
              <a:t>programming models</a:t>
            </a:r>
            <a:r>
              <a:rPr lang="en-US" dirty="0"/>
              <a:t> give rise to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new kinds of concurrency bugs</a:t>
            </a:r>
          </a:p>
          <a:p>
            <a:pPr lvl="1"/>
            <a:r>
              <a:rPr lang="en-US" dirty="0" smtClean="0"/>
              <a:t>Combination of models</a:t>
            </a:r>
          </a:p>
          <a:p>
            <a:pPr lvl="1"/>
            <a:r>
              <a:rPr lang="en-US" dirty="0" smtClean="0"/>
              <a:t>Programmer visible non-determinism</a:t>
            </a:r>
          </a:p>
          <a:p>
            <a:pPr lvl="1"/>
            <a:endParaRPr lang="en-US" dirty="0"/>
          </a:p>
          <a:p>
            <a:r>
              <a:rPr lang="en-US" b="1" dirty="0" smtClean="0">
                <a:solidFill>
                  <a:srgbClr val="00B050"/>
                </a:solidFill>
              </a:rPr>
              <a:t>Verification/Testing capabilities</a:t>
            </a:r>
            <a:r>
              <a:rPr lang="en-US" dirty="0" smtClean="0"/>
              <a:t> are required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8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6324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Consider two </a:t>
            </a:r>
            <a:r>
              <a:rPr lang="en-US" dirty="0" smtClean="0"/>
              <a:t>tasks:</a:t>
            </a:r>
            <a:endParaRPr lang="en-US" dirty="0" smtClean="0"/>
          </a:p>
          <a:p>
            <a:pPr lvl="1"/>
            <a:r>
              <a:rPr lang="en-US" dirty="0" err="1"/>
              <a:t>max_min</a:t>
            </a:r>
            <a:r>
              <a:rPr lang="en-US" dirty="0" smtClean="0"/>
              <a:t>: compute </a:t>
            </a:r>
            <a:r>
              <a:rPr lang="en-US" dirty="0"/>
              <a:t>the maximum and minimum values from two </a:t>
            </a:r>
            <a:r>
              <a:rPr lang="en-US" dirty="0" smtClean="0"/>
              <a:t>input streams </a:t>
            </a:r>
            <a:r>
              <a:rPr lang="en-US" dirty="0"/>
              <a:t>while updating a global </a:t>
            </a:r>
            <a:r>
              <a:rPr lang="en-US" dirty="0" smtClean="0"/>
              <a:t>min </a:t>
            </a:r>
            <a:r>
              <a:rPr lang="en-US" dirty="0"/>
              <a:t>and </a:t>
            </a:r>
            <a:r>
              <a:rPr lang="en-US" dirty="0" smtClean="0"/>
              <a:t>max 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err="1"/>
              <a:t>comp_avg</a:t>
            </a:r>
            <a:r>
              <a:rPr lang="en-US" dirty="0"/>
              <a:t>: comparing the average </a:t>
            </a:r>
            <a:r>
              <a:rPr lang="en-US" dirty="0" smtClean="0"/>
              <a:t>values of global </a:t>
            </a:r>
            <a:r>
              <a:rPr lang="en-US" dirty="0"/>
              <a:t>max and </a:t>
            </a:r>
            <a:r>
              <a:rPr lang="en-US" dirty="0" smtClean="0"/>
              <a:t>min </a:t>
            </a:r>
            <a:r>
              <a:rPr lang="en-US" dirty="0"/>
              <a:t>with the input values and returning the bigger one.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1676400"/>
            <a:ext cx="1857375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3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Erdal\Dropbox\KU-PhD\Fall'14\ADF\NFM-Final\images\mot_ex_ne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7846500" cy="422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1 4"/>
          <p:cNvSpPr/>
          <p:nvPr/>
        </p:nvSpPr>
        <p:spPr>
          <a:xfrm>
            <a:off x="5486400" y="2438400"/>
            <a:ext cx="1143000" cy="771258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Read old value</a:t>
            </a:r>
            <a:endParaRPr lang="en-US" sz="900" dirty="0"/>
          </a:p>
        </p:txBody>
      </p:sp>
      <p:sp>
        <p:nvSpPr>
          <p:cNvPr id="6" name="Right Arrow 5"/>
          <p:cNvSpPr/>
          <p:nvPr/>
        </p:nvSpPr>
        <p:spPr>
          <a:xfrm>
            <a:off x="461682" y="3659118"/>
            <a:ext cx="533400" cy="27132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21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Dynamic Verification for Concurrent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Behavior Exploration</a:t>
            </a:r>
          </a:p>
          <a:p>
            <a:pPr lvl="1"/>
            <a:r>
              <a:rPr lang="en-US" dirty="0" smtClean="0"/>
              <a:t>Randomized Exploration</a:t>
            </a:r>
          </a:p>
          <a:p>
            <a:pPr lvl="2"/>
            <a:r>
              <a:rPr lang="en-US" dirty="0" smtClean="0"/>
              <a:t>Probabilistic </a:t>
            </a:r>
            <a:r>
              <a:rPr lang="en-US" dirty="0" err="1" smtClean="0"/>
              <a:t>Concurreny</a:t>
            </a:r>
            <a:r>
              <a:rPr lang="en-US" dirty="0" smtClean="0"/>
              <a:t> </a:t>
            </a:r>
            <a:r>
              <a:rPr lang="en-US" dirty="0" smtClean="0"/>
              <a:t>Testing (PCT)</a:t>
            </a:r>
          </a:p>
          <a:p>
            <a:pPr lvl="3"/>
            <a:r>
              <a:rPr lang="en-US" dirty="0"/>
              <a:t>Disciplined randomization of thread schedules</a:t>
            </a:r>
          </a:p>
          <a:p>
            <a:pPr lvl="3"/>
            <a:r>
              <a:rPr lang="en-US" dirty="0" smtClean="0"/>
              <a:t>Probabilistic guarantees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Systematic Exploration</a:t>
            </a:r>
          </a:p>
          <a:p>
            <a:pPr lvl="2"/>
            <a:r>
              <a:rPr lang="en-US" dirty="0" smtClean="0"/>
              <a:t>CHESS</a:t>
            </a:r>
          </a:p>
          <a:p>
            <a:pPr lvl="3"/>
            <a:r>
              <a:rPr lang="en-US" dirty="0"/>
              <a:t>Systematically enumerating thread </a:t>
            </a:r>
            <a:r>
              <a:rPr lang="en-US" dirty="0" err="1"/>
              <a:t>interleavings</a:t>
            </a:r>
            <a:endParaRPr lang="en-US" dirty="0"/>
          </a:p>
          <a:p>
            <a:pPr lvl="3"/>
            <a:r>
              <a:rPr lang="en-US" dirty="0"/>
              <a:t>Reliably reproducing concurrent executions</a:t>
            </a: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0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Probabilistic Concurrency Testing (PCT)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Bug Depth:</a:t>
            </a:r>
            <a:r>
              <a:rPr lang="en-US" dirty="0"/>
              <a:t> the number of ordering constraints a schedule has to satisfy to find the </a:t>
            </a:r>
            <a:r>
              <a:rPr lang="en-US" dirty="0" smtClean="0"/>
              <a:t>bug</a:t>
            </a:r>
          </a:p>
          <a:p>
            <a:endParaRPr lang="en-US" dirty="0" smtClean="0"/>
          </a:p>
          <a:p>
            <a:r>
              <a:rPr lang="en-US" dirty="0" smtClean="0"/>
              <a:t>Finds concurrency </a:t>
            </a:r>
            <a:r>
              <a:rPr lang="en-US" dirty="0"/>
              <a:t>bugs in every run of the program</a:t>
            </a:r>
          </a:p>
          <a:p>
            <a:pPr lvl="1"/>
            <a:r>
              <a:rPr lang="en-US" dirty="0"/>
              <a:t>With </a:t>
            </a:r>
            <a:r>
              <a:rPr lang="en-US" dirty="0" smtClean="0"/>
              <a:t>reasonably-high </a:t>
            </a:r>
            <a:r>
              <a:rPr lang="en-US" dirty="0" smtClean="0"/>
              <a:t>probability</a:t>
            </a:r>
          </a:p>
          <a:p>
            <a:pPr lvl="1"/>
            <a:endParaRPr lang="en-US" dirty="0"/>
          </a:p>
          <a:p>
            <a:r>
              <a:rPr lang="en-US" dirty="0"/>
              <a:t>Scalable</a:t>
            </a:r>
          </a:p>
          <a:p>
            <a:pPr lvl="1"/>
            <a:r>
              <a:rPr lang="en-US" dirty="0"/>
              <a:t>In the no. of threads and program </a:t>
            </a:r>
            <a:r>
              <a:rPr lang="en-US" dirty="0" smtClean="0"/>
              <a:t>size</a:t>
            </a:r>
          </a:p>
          <a:p>
            <a:pPr lvl="1"/>
            <a:endParaRPr lang="en-US" dirty="0"/>
          </a:p>
          <a:p>
            <a:r>
              <a:rPr lang="en-US" dirty="0"/>
              <a:t>Effective</a:t>
            </a:r>
          </a:p>
          <a:p>
            <a:pPr lvl="1"/>
            <a:r>
              <a:rPr lang="en-US" dirty="0"/>
              <a:t>Bugs in IE, Firefox, Office Communicator, Outlook, …</a:t>
            </a:r>
          </a:p>
          <a:p>
            <a:pPr lvl="1"/>
            <a:r>
              <a:rPr lang="en-US" dirty="0"/>
              <a:t>Bugs found in the first few </a:t>
            </a:r>
            <a:r>
              <a:rPr lang="en-US" dirty="0" smtClean="0"/>
              <a:t>runs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098AF-8320-4BF1-AAB4-6C2341C1CCB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8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775</Words>
  <Application>Microsoft Office PowerPoint</Application>
  <PresentationFormat>On-screen Show (4:3)</PresentationFormat>
  <Paragraphs>229</Paragraphs>
  <Slides>17</Slides>
  <Notes>3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Dynamic Verification for Hybrid Concurrent Programming Models</vt:lpstr>
      <vt:lpstr>Outline</vt:lpstr>
      <vt:lpstr>Hybrid Concurrent Programming Models</vt:lpstr>
      <vt:lpstr>Atomic DataFlow (ADF) Programming Model</vt:lpstr>
      <vt:lpstr>Motivation</vt:lpstr>
      <vt:lpstr>Motivating Example</vt:lpstr>
      <vt:lpstr>Motivating Example</vt:lpstr>
      <vt:lpstr>Dynamic Verification for Concurrent Systems</vt:lpstr>
      <vt:lpstr>Probabilistic Concurrency Testing (PCT)</vt:lpstr>
      <vt:lpstr>Dynamic Verification for Hybrid Systems</vt:lpstr>
      <vt:lpstr>Randomized Behavior Exploration for ADF</vt:lpstr>
      <vt:lpstr>Randomized Exploration for ADF</vt:lpstr>
      <vt:lpstr>Conclusion</vt:lpstr>
      <vt:lpstr>Ongoing Work</vt:lpstr>
      <vt:lpstr>Thank you!</vt:lpstr>
      <vt:lpstr>Probabilistic Concurrency Testing (PCT)</vt:lpstr>
      <vt:lpstr>PCT Algorithm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Verification for Hybrid Concurrent Programming Models</dc:title>
  <dc:creator>ermutlu</dc:creator>
  <cp:lastModifiedBy>Erdal Mutlu</cp:lastModifiedBy>
  <cp:revision>67</cp:revision>
  <dcterms:created xsi:type="dcterms:W3CDTF">2014-01-17T17:00:17Z</dcterms:created>
  <dcterms:modified xsi:type="dcterms:W3CDTF">2014-01-22T11:07:46Z</dcterms:modified>
</cp:coreProperties>
</file>