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90" r:id="rId3"/>
    <p:sldId id="289" r:id="rId4"/>
    <p:sldId id="259" r:id="rId5"/>
    <p:sldId id="261" r:id="rId6"/>
    <p:sldId id="282" r:id="rId7"/>
    <p:sldId id="264" r:id="rId8"/>
    <p:sldId id="283" r:id="rId9"/>
    <p:sldId id="275" r:id="rId10"/>
    <p:sldId id="265" r:id="rId11"/>
    <p:sldId id="285" r:id="rId12"/>
    <p:sldId id="269" r:id="rId13"/>
    <p:sldId id="286" r:id="rId14"/>
    <p:sldId id="281" r:id="rId15"/>
    <p:sldId id="287" r:id="rId16"/>
    <p:sldId id="277" r:id="rId17"/>
    <p:sldId id="288" r:id="rId18"/>
    <p:sldId id="271" r:id="rId19"/>
    <p:sldId id="276" r:id="rId20"/>
    <p:sldId id="272" r:id="rId21"/>
    <p:sldId id="274" r:id="rId22"/>
    <p:sldId id="273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D4996C-1EE4-47BA-82A6-DE5401909BC9}">
          <p14:sldIdLst>
            <p14:sldId id="256"/>
            <p14:sldId id="290"/>
            <p14:sldId id="289"/>
            <p14:sldId id="259"/>
            <p14:sldId id="261"/>
            <p14:sldId id="282"/>
            <p14:sldId id="264"/>
            <p14:sldId id="283"/>
            <p14:sldId id="275"/>
            <p14:sldId id="265"/>
            <p14:sldId id="285"/>
            <p14:sldId id="269"/>
            <p14:sldId id="286"/>
            <p14:sldId id="281"/>
            <p14:sldId id="287"/>
            <p14:sldId id="277"/>
            <p14:sldId id="288"/>
            <p14:sldId id="271"/>
            <p14:sldId id="276"/>
            <p14:sldId id="272"/>
            <p14:sldId id="274"/>
            <p14:sldId id="273"/>
            <p14:sldId id="278"/>
          </p14:sldIdLst>
        </p14:section>
        <p14:section name="Untitled Section" id="{F5362362-05E0-49EE-A072-E344B8C68F1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84817" autoAdjust="0"/>
  </p:normalViewPr>
  <p:slideViewPr>
    <p:cSldViewPr>
      <p:cViewPr>
        <p:scale>
          <a:sx n="75" d="100"/>
          <a:sy n="75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832BF-2E8F-4851-B5D6-A7CF06B2B72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AFCE1-2286-4D95-A21A-3BF6D752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5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1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As a proof of concept we started</a:t>
            </a:r>
            <a:r>
              <a:rPr lang="en-US" baseline="0" dirty="0" smtClean="0"/>
              <a:t> with the simplest </a:t>
            </a:r>
            <a:r>
              <a:rPr lang="en-US" baseline="0" dirty="0" err="1" smtClean="0"/>
              <a:t>stm</a:t>
            </a:r>
            <a:r>
              <a:rPr lang="en-US" baseline="0" dirty="0" smtClean="0"/>
              <a:t> we could think of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In PGSTM …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72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PGSTM uses</a:t>
            </a:r>
            <a:r>
              <a:rPr lang="en-US" baseline="0" dirty="0" smtClean="0"/>
              <a:t> mapped memory technique I just showed to you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 there are only two different access levels we define two different memory regions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60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TML: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At</a:t>
            </a:r>
            <a:r>
              <a:rPr lang="en-US" baseline="0" dirty="0" smtClean="0"/>
              <a:t> most one writer at each time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When writer active, no read/only </a:t>
            </a:r>
            <a:r>
              <a:rPr lang="en-US" baseline="0" dirty="0" err="1" smtClean="0"/>
              <a:t>tx</a:t>
            </a:r>
            <a:r>
              <a:rPr lang="en-US" baseline="0" dirty="0" smtClean="0"/>
              <a:t> can run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Lowest read overhead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To evaluate</a:t>
            </a:r>
            <a:r>
              <a:rPr lang="en-US" baseline="0" dirty="0" smtClean="0"/>
              <a:t> PGSTM we used a trivial list look-up benchmark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which a read only transaction searches for a random element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a read write transaction modifies a random element in the list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also compare our results with results of TML  which is a simple multi-reader/single writer </a:t>
            </a:r>
            <a:r>
              <a:rPr lang="en-US" baseline="0" dirty="0" err="1" smtClean="0"/>
              <a:t>stm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to the best of our knowledge, has the lowest sequential overhead amongst state of the art </a:t>
            </a:r>
            <a:r>
              <a:rPr lang="en-US" baseline="0" dirty="0" err="1" smtClean="0"/>
              <a:t>stms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</a:t>
            </a:r>
            <a:r>
              <a:rPr lang="en-US" baseline="0" dirty="0" smtClean="0"/>
              <a:t> this chart, we see the throughput of PGSTM with different contention levels with 64 parallel threads and 10% of write load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change the contention level by increasing the number of elements in list and the used memory by the list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see that for the list size of 4kilobytes, which is the size of the page, we have very bad results.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comes from the fact that most of the times read-only transactions face locked pages and have to back-off which is a costly operation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as we increase the list size, we see at a certain point PGSTM starts outperforming TML.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main reason behind this behavior is: in PGSTM, read-only transactions can commit in parallel with a writer transaction, as long as they don’t conflict with the writer transaction in terms of accessed pages, but in TML they can’t.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55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 this chart we see</a:t>
            </a:r>
            <a:r>
              <a:rPr lang="en-US" baseline="0" dirty="0" smtClean="0"/>
              <a:t> how scalable is PGSTM.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see as we increase the number of parallel threads, PGSTM scales better than TML.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again comes from the fact that PGSTM allows read only transactions commit in parallel with writer transactions as long as they don’t conflict in accessed pages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TML does not allow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17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And in</a:t>
            </a:r>
            <a:r>
              <a:rPr lang="en-US" baseline="0" dirty="0" smtClean="0"/>
              <a:t> the last chart, we see how PGSTM behaves as we increase the percentage of writer threads from 5 percent to 35 percent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As</a:t>
            </a:r>
            <a:r>
              <a:rPr lang="en-US" baseline="0" dirty="0" smtClean="0"/>
              <a:t> you can see, PGSTM is almost two times faster than TML with 5% of writer. load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this ratio increases to almost 5 for 35 percent of writer load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Which means</a:t>
            </a:r>
            <a:r>
              <a:rPr lang="en-US" baseline="0" dirty="0" smtClean="0"/>
              <a:t> PGSTM is more resilient to higher write loads comparing with 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6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As</a:t>
            </a:r>
            <a:r>
              <a:rPr lang="en-US" baseline="0" dirty="0" smtClean="0"/>
              <a:t> a brief conclusion , in this work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studied the feasibility of using page protection features in memory management unit to decrease the sequential overhead of STM.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Toward this end, we proposed PGSTM and evaluated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Our first results with  PGSTM show the proposed model can reduce the sequential overhead of STM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8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 future</a:t>
            </a:r>
            <a:r>
              <a:rPr lang="en-US" baseline="0" dirty="0" smtClean="0"/>
              <a:t> we want to add support of multiple writers to PGSTM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benchmark it with well-known STM benchmark suites such as STMBench7 or STAMP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At the end, we intend to extend this work to a generic approach to boos the sequential performance of any STM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6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</a:t>
            </a:r>
            <a:r>
              <a:rPr lang="en-US" baseline="0" dirty="0" smtClean="0"/>
              <a:t> your attention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7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But STM has a</a:t>
            </a:r>
            <a:r>
              <a:rPr lang="en-US" baseline="0" dirty="0" smtClean="0"/>
              <a:t> dark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1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ans</a:t>
            </a:r>
            <a:r>
              <a:rPr lang="en-US" baseline="0" dirty="0" smtClean="0"/>
              <a:t>wer this question lets consider this example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simplicity lets assume we have a single version STM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7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 you know most transactional workloads are read-dominated.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example 85% of operations are read operation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here is the question: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3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a naïve</a:t>
            </a:r>
            <a:r>
              <a:rPr lang="en-US" baseline="0" dirty="0" smtClean="0"/>
              <a:t> approach and read directly from memory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we all know it doesn’t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Let’s interrupt our discussion and switch the context for</a:t>
            </a:r>
            <a:r>
              <a:rPr lang="en-US" baseline="0" dirty="0" smtClean="0"/>
              <a:t> a while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All of you know about Memory</a:t>
            </a:r>
            <a:r>
              <a:rPr lang="en-US" baseline="0" dirty="0" smtClean="0"/>
              <a:t> Management Unit or MMU and Virtual memory organization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page table entry includes some protections bits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By relying …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Now</a:t>
            </a:r>
            <a:r>
              <a:rPr lang="en-US" baseline="0" dirty="0" smtClean="0"/>
              <a:t> we switch back to our previous discussion about direct reads.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By having in mind what I just told you about protection bits, we can take a more sophisticated approach </a:t>
            </a:r>
          </a:p>
          <a:p>
            <a:endParaRPr lang="en-US" baseline="0" dirty="0" smtClean="0"/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But how</a:t>
            </a:r>
            <a:r>
              <a:rPr lang="en-US" baseline="0" dirty="0" smtClean="0"/>
              <a:t> can we solve this problem?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Lets take one more step ahead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FCE1-2286-4D95-A21A-3BF6D75224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6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3"/>
          <p:cNvSpPr>
            <a:spLocks noChangeArrowheads="1"/>
          </p:cNvSpPr>
          <p:nvPr userDrawn="1"/>
        </p:nvSpPr>
        <p:spPr bwMode="auto">
          <a:xfrm>
            <a:off x="533400" y="762000"/>
            <a:ext cx="7315200" cy="2667000"/>
          </a:xfrm>
          <a:prstGeom prst="roundRect">
            <a:avLst>
              <a:gd name="adj" fmla="val 2801"/>
            </a:avLst>
          </a:prstGeom>
          <a:solidFill>
            <a:srgbClr val="58BB3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" pitchFamily="-110" charset="0"/>
            </a:endParaRPr>
          </a:p>
        </p:txBody>
      </p:sp>
      <p:sp>
        <p:nvSpPr>
          <p:cNvPr id="5" name="Rectangle 79"/>
          <p:cNvSpPr>
            <a:spLocks noChangeArrowheads="1"/>
          </p:cNvSpPr>
          <p:nvPr userDrawn="1"/>
        </p:nvSpPr>
        <p:spPr bwMode="auto">
          <a:xfrm>
            <a:off x="6858000" y="0"/>
            <a:ext cx="2286000" cy="3429000"/>
          </a:xfrm>
          <a:prstGeom prst="rect">
            <a:avLst/>
          </a:prstGeom>
          <a:solidFill>
            <a:srgbClr val="162E7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" pitchFamily="-110" charset="0"/>
            </a:endParaRPr>
          </a:p>
        </p:txBody>
      </p:sp>
      <p:sp>
        <p:nvSpPr>
          <p:cNvPr id="7" name="Line 69"/>
          <p:cNvSpPr>
            <a:spLocks noChangeShapeType="1"/>
          </p:cNvSpPr>
          <p:nvPr userDrawn="1"/>
        </p:nvSpPr>
        <p:spPr bwMode="auto">
          <a:xfrm>
            <a:off x="1371600" y="6477000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" pitchFamily="-110" charset="0"/>
            </a:endParaRPr>
          </a:p>
        </p:txBody>
      </p:sp>
      <p:pic>
        <p:nvPicPr>
          <p:cNvPr id="8" name="Picture 72" descr="ist.jpg                                                        001E05FAmac_1                          B81C06B4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72200"/>
            <a:ext cx="33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2" descr="base_inescID_temp.jpg                                          000501C1mac_1                          BD59F8F7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328613"/>
            <a:ext cx="76215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6"/>
          <p:cNvSpPr txBox="1">
            <a:spLocks noChangeArrowheads="1"/>
          </p:cNvSpPr>
          <p:nvPr userDrawn="1"/>
        </p:nvSpPr>
        <p:spPr bwMode="auto">
          <a:xfrm>
            <a:off x="6991350" y="1158875"/>
            <a:ext cx="18478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PT" b="1">
                <a:solidFill>
                  <a:srgbClr val="FFFFFF"/>
                </a:solidFill>
                <a:latin typeface="Helvetica" pitchFamily="-110" charset="0"/>
                <a:ea typeface="ＭＳ Ｐゴシック" pitchFamily="-110" charset="-128"/>
              </a:rPr>
              <a:t>technology</a:t>
            </a:r>
            <a:r>
              <a:rPr lang="pt-PT" sz="1400">
                <a:solidFill>
                  <a:srgbClr val="FFFFFF"/>
                </a:solidFill>
                <a:latin typeface="Helvetica" pitchFamily="-110" charset="0"/>
                <a:ea typeface="ＭＳ Ｐゴシック" pitchFamily="-110" charset="-128"/>
              </a:rPr>
              <a:t/>
            </a:r>
            <a:br>
              <a:rPr lang="pt-PT" sz="1400">
                <a:solidFill>
                  <a:srgbClr val="FFFFFF"/>
                </a:solidFill>
                <a:latin typeface="Helvetica" pitchFamily="-110" charset="0"/>
                <a:ea typeface="ＭＳ Ｐゴシック" pitchFamily="-110" charset="-128"/>
              </a:rPr>
            </a:br>
            <a:r>
              <a:rPr lang="pt-PT" sz="1400">
                <a:solidFill>
                  <a:srgbClr val="FFFFFF"/>
                </a:solidFill>
                <a:latin typeface="Helvetica" pitchFamily="-110" charset="0"/>
                <a:ea typeface="ＭＳ Ｐゴシック" pitchFamily="-110" charset="-128"/>
              </a:rPr>
              <a:t>from seed</a:t>
            </a:r>
          </a:p>
        </p:txBody>
      </p:sp>
      <p:pic>
        <p:nvPicPr>
          <p:cNvPr id="11" name="Picture 22" descr="InescID_10anos_logo-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4183063"/>
            <a:ext cx="3463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1371600"/>
            <a:ext cx="5181600" cy="1066800"/>
          </a:xfrm>
        </p:spPr>
        <p:txBody>
          <a:bodyPr anchor="b"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438400"/>
            <a:ext cx="5181600" cy="990600"/>
          </a:xfrm>
        </p:spPr>
        <p:txBody>
          <a:bodyPr/>
          <a:lstStyle>
            <a:lvl1pPr marL="0" indent="0">
              <a:buFont typeface="Times" pitchFamily="-110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PT"/>
              <a:t>Click to edit Master subtitle style</a:t>
            </a:r>
          </a:p>
        </p:txBody>
      </p:sp>
      <p:sp>
        <p:nvSpPr>
          <p:cNvPr id="1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D357F3-5103-4E5E-A02B-5E0CF546D7F7}" type="slidenum">
              <a:rPr lang="pt-PT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808080"/>
              </a:solidFill>
            </a:endParaRPr>
          </a:p>
        </p:txBody>
      </p:sp>
      <p:pic>
        <p:nvPicPr>
          <p:cNvPr id="15" name="Picture 2" descr="C:\Users\Amin\Dropbox\Amin phd application\Working Papers\DMTM14\Presentations\download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2" y="6096794"/>
            <a:ext cx="951508" cy="76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  <a:ln/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19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477397"/>
            <a:ext cx="6010275" cy="28535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7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89A66-1D56-4D74-82DC-03E57CDC5C9C}" type="slidenum">
              <a:rPr lang="pt-PT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2114550" cy="5638800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6191250" cy="5638800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8EAE9-F0C0-42B6-A094-C6CEA4923B29}" type="slidenum">
              <a:rPr lang="pt-PT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28B7B-5EAD-4345-8F53-110C32D2FC88}" type="slidenum">
              <a:rPr lang="pt-PT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808080"/>
              </a:solidFill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  <a:ln/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477397"/>
            <a:ext cx="6010275" cy="28535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8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 dirty="0">
              <a:solidFill>
                <a:srgbClr val="80808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C78E-C1B9-4515-9A8A-A63D1BC768FF}" type="slidenum">
              <a:rPr lang="pt-PT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6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152900" cy="441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152900" cy="441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F3DFA-3433-4547-8A87-7F2AE2AA8350}" type="slidenum">
              <a:rPr lang="pt-PT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F69E-097D-4A3C-B8F3-EF548C8A1268}" type="slidenum">
              <a:rPr lang="pt-PT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2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E94D-B78B-4D9B-922A-A9DDF7F68B4F}" type="slidenum">
              <a:rPr lang="pt-PT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5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222A-D1E8-4690-8F4E-92A0B9EA4D37}" type="slidenum">
              <a:rPr lang="pt-PT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4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9973D8-416F-4E22-BE99-98722CE489CC}" type="slidenum">
              <a:rPr lang="pt-PT" smtClean="0">
                <a:solidFill>
                  <a:srgbClr val="808080"/>
                </a:solidFill>
                <a:ea typeface="ＭＳ Ｐゴシック" pitchFamily="-110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PT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1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BA866-5B37-463A-995E-325B3FE50A27}" type="slidenum">
              <a:rPr lang="pt-PT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304800" y="304800"/>
            <a:ext cx="7543800" cy="990600"/>
          </a:xfrm>
          <a:prstGeom prst="roundRect">
            <a:avLst>
              <a:gd name="adj" fmla="val 4611"/>
            </a:avLst>
          </a:prstGeom>
          <a:solidFill>
            <a:srgbClr val="5EBA3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" pitchFamily="-110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487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45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Click to edit Master text styles</a:t>
            </a:r>
          </a:p>
          <a:p>
            <a:pPr lvl="1"/>
            <a:r>
              <a:rPr lang="pt-PT" altLang="en-US" smtClean="0"/>
              <a:t>Second level</a:t>
            </a:r>
          </a:p>
          <a:p>
            <a:pPr lvl="2"/>
            <a:r>
              <a:rPr lang="pt-PT" altLang="en-US" smtClean="0"/>
              <a:t>Third level</a:t>
            </a:r>
          </a:p>
          <a:p>
            <a:pPr lvl="3"/>
            <a:r>
              <a:rPr lang="pt-PT" altLang="en-US" smtClean="0"/>
              <a:t>Fourth level</a:t>
            </a:r>
          </a:p>
          <a:p>
            <a:pPr lvl="4"/>
            <a:r>
              <a:rPr lang="pt-PT" altLang="en-US" smtClean="0"/>
              <a:t>Fifth level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39075" y="6477397"/>
            <a:ext cx="1152525" cy="2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477397"/>
            <a:ext cx="6010275" cy="2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08080"/>
                </a:solidFill>
                <a:ea typeface="ＭＳ Ｐゴシック" pitchFamily="-110" charset="-128"/>
              </a:rPr>
              <a:t>Exploiting Off-the-Shelf Virtual Memory Mechanisms to Boost Software Transactional Memory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5341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9973D8-416F-4E22-BE99-98722CE489CC}" type="slidenum">
              <a:rPr lang="pt-PT">
                <a:solidFill>
                  <a:srgbClr val="808080"/>
                </a:solidFill>
                <a:ea typeface="ＭＳ Ｐゴシック" pitchFamily="-110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1371600" y="6477000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" pitchFamily="-110" charset="0"/>
            </a:endParaRPr>
          </a:p>
        </p:txBody>
      </p:sp>
      <p:pic>
        <p:nvPicPr>
          <p:cNvPr id="1034" name="Picture 37" descr="ist.jpg                                                        001E05FAmac_1                          B81C06B4: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19813"/>
            <a:ext cx="33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7086600" y="0"/>
            <a:ext cx="2057400" cy="1295400"/>
          </a:xfrm>
          <a:prstGeom prst="rect">
            <a:avLst/>
          </a:prstGeom>
          <a:solidFill>
            <a:srgbClr val="162E7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" pitchFamily="-110" charset="0"/>
            </a:endParaRPr>
          </a:p>
        </p:txBody>
      </p:sp>
      <p:pic>
        <p:nvPicPr>
          <p:cNvPr id="1036" name="Picture 42" descr="base_inescID_temp.jpg                                          000501C1mac_1                          BD59F8F7: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"/>
            <a:ext cx="3657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6915150" y="412750"/>
            <a:ext cx="1847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PT" sz="1400" b="1">
                <a:solidFill>
                  <a:srgbClr val="FFFFFF"/>
                </a:solidFill>
                <a:latin typeface="Helvetica" pitchFamily="-110" charset="0"/>
                <a:ea typeface="ＭＳ Ｐゴシック" pitchFamily="-110" charset="-128"/>
              </a:rPr>
              <a:t>technology</a:t>
            </a:r>
            <a:r>
              <a:rPr lang="pt-PT" sz="1000">
                <a:solidFill>
                  <a:srgbClr val="FFFFFF"/>
                </a:solidFill>
                <a:latin typeface="Helvetica" pitchFamily="-110" charset="0"/>
                <a:ea typeface="ＭＳ Ｐゴシック" pitchFamily="-110" charset="-128"/>
              </a:rPr>
              <a:t/>
            </a:r>
            <a:br>
              <a:rPr lang="pt-PT" sz="1000">
                <a:solidFill>
                  <a:srgbClr val="FFFFFF"/>
                </a:solidFill>
                <a:latin typeface="Helvetica" pitchFamily="-110" charset="0"/>
                <a:ea typeface="ＭＳ Ｐゴシック" pitchFamily="-110" charset="-128"/>
              </a:rPr>
            </a:br>
            <a:r>
              <a:rPr lang="pt-PT" sz="1000">
                <a:solidFill>
                  <a:srgbClr val="FFFFFF"/>
                </a:solidFill>
                <a:latin typeface="Helvetica" pitchFamily="-110" charset="0"/>
                <a:ea typeface="ＭＳ Ｐゴシック" pitchFamily="-110" charset="-128"/>
              </a:rPr>
              <a:t>from seed</a:t>
            </a:r>
          </a:p>
        </p:txBody>
      </p:sp>
      <p:pic>
        <p:nvPicPr>
          <p:cNvPr id="1038" name="Picture 15" descr="InescID_10anos_ppt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481013"/>
            <a:ext cx="15319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min\Dropbox\Amin phd application\Working Papers\DMTM14\Presentations\download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2" y="6096794"/>
            <a:ext cx="951508" cy="76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1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ＭＳ Ｐゴシック" pitchFamily="-11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10" charset="0"/>
          <a:ea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10" charset="0"/>
          <a:ea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10" charset="0"/>
          <a:ea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10" charset="0"/>
          <a:ea typeface="ＭＳ Ｐゴシック" pitchFamily="-11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8BB3B"/>
        </a:buClr>
        <a:buFont typeface="Times" pitchFamily="-110" charset="0"/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6629400" cy="1295400"/>
          </a:xfrm>
        </p:spPr>
        <p:txBody>
          <a:bodyPr>
            <a:noAutofit/>
          </a:bodyPr>
          <a:lstStyle/>
          <a:p>
            <a:pPr algn="ctr"/>
            <a:r>
              <a:rPr lang="en-US" sz="1950" dirty="0"/>
              <a:t>Exploiting Off-the-Shelf </a:t>
            </a:r>
            <a:r>
              <a:rPr lang="en-US" sz="1950" dirty="0" smtClean="0"/>
              <a:t>Virtual Memory </a:t>
            </a:r>
            <a:r>
              <a:rPr lang="en-US" sz="1950" dirty="0"/>
              <a:t>Mechanisms to </a:t>
            </a:r>
            <a:r>
              <a:rPr lang="en-US" sz="1950" dirty="0" smtClean="0"/>
              <a:t>Boost Software Transactional </a:t>
            </a:r>
            <a:r>
              <a:rPr lang="en-US" sz="1950" dirty="0"/>
              <a:t>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743200"/>
            <a:ext cx="5181600" cy="685800"/>
          </a:xfrm>
        </p:spPr>
        <p:txBody>
          <a:bodyPr/>
          <a:lstStyle/>
          <a:p>
            <a:r>
              <a:rPr lang="en-US" dirty="0"/>
              <a:t>Amin Mohtasham, Paulo </a:t>
            </a:r>
            <a:r>
              <a:rPr lang="en-US" dirty="0" smtClean="0"/>
              <a:t>Ferreira and </a:t>
            </a:r>
            <a:r>
              <a:rPr lang="en-US" dirty="0" err="1"/>
              <a:t>João</a:t>
            </a:r>
            <a:r>
              <a:rPr lang="en-US" dirty="0"/>
              <a:t> </a:t>
            </a:r>
            <a:r>
              <a:rPr lang="en-US" dirty="0" err="1"/>
              <a:t>Barreto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1" y="6477397"/>
            <a:ext cx="5410200" cy="336153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1" y="6492875"/>
            <a:ext cx="1371600" cy="269875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Email: amohtasham@gsd.inesc-id.pt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23"/>
    </mc:Choice>
    <mc:Fallback xmlns="">
      <p:transition spd="slow" advTm="202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sophisticated approach:</a:t>
            </a:r>
            <a:br>
              <a:rPr lang="en-US" dirty="0" smtClean="0"/>
            </a:br>
            <a:r>
              <a:rPr lang="en-US" dirty="0" smtClean="0"/>
              <a:t>Using page protection bits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715000" y="3010139"/>
            <a:ext cx="1371600" cy="14049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3642270" y="2182729"/>
            <a:ext cx="2319922" cy="24080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30320" y="1613005"/>
            <a:ext cx="214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 Table</a:t>
            </a:r>
            <a:endParaRPr lang="en-US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86600" y="2163971"/>
            <a:ext cx="1999370" cy="24080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60323" y="1813396"/>
            <a:ext cx="2373517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Memory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096760" y="3109600"/>
            <a:ext cx="1977800" cy="490264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7266" y="1982118"/>
            <a:ext cx="139275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/>
              <a:t>PageBaseAddress</a:t>
            </a:r>
            <a:endParaRPr lang="en-US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955366" y="1982337"/>
            <a:ext cx="49377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/>
              <a:t>Read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420096" y="1982337"/>
            <a:ext cx="531229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Write</a:t>
            </a:r>
            <a:endParaRPr lang="en-US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56669" y="2905567"/>
            <a:ext cx="139275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0x2FF8000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941909" y="2905786"/>
            <a:ext cx="49377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409269" y="2905786"/>
            <a:ext cx="525969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292090" y="1497655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Thread#2</a:t>
            </a:r>
            <a:endParaRPr lang="en-US" sz="1400" dirty="0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1787390" y="1959320"/>
            <a:ext cx="0" cy="4002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88311" y="1489894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Thread#1</a:t>
            </a:r>
            <a:endParaRPr lang="en-US" sz="1400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583611" y="1951559"/>
            <a:ext cx="0" cy="4002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89122" y="3138533"/>
            <a:ext cx="12192" cy="2277185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47134" y="3278259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</a:t>
            </a:r>
            <a:r>
              <a:rPr lang="en-US" sz="1100" dirty="0" smtClean="0"/>
              <a:t>rite(X)</a:t>
            </a:r>
            <a:endParaRPr lang="en-US" sz="1100" dirty="0"/>
          </a:p>
        </p:txBody>
      </p:sp>
      <p:sp>
        <p:nvSpPr>
          <p:cNvPr id="98" name="TextBox 97"/>
          <p:cNvSpPr txBox="1"/>
          <p:nvPr/>
        </p:nvSpPr>
        <p:spPr>
          <a:xfrm>
            <a:off x="1829241" y="4270767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read(X)</a:t>
            </a:r>
            <a:endParaRPr lang="en-US" sz="1100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1787390" y="4134050"/>
            <a:ext cx="0" cy="609600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1335" y="3002222"/>
            <a:ext cx="5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TX1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145120" y="4077091"/>
            <a:ext cx="5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TX2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937760" y="2870200"/>
            <a:ext cx="993329" cy="286121"/>
            <a:chOff x="4937707" y="2872427"/>
            <a:chExt cx="993329" cy="286121"/>
          </a:xfrm>
        </p:grpSpPr>
        <p:sp>
          <p:nvSpPr>
            <p:cNvPr id="104" name="TextBox 103"/>
            <p:cNvSpPr txBox="1"/>
            <p:nvPr/>
          </p:nvSpPr>
          <p:spPr>
            <a:xfrm>
              <a:off x="4937707" y="2904415"/>
              <a:ext cx="493774" cy="246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05067" y="2904415"/>
              <a:ext cx="525969" cy="246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0</a:t>
              </a:r>
              <a:endParaRPr lang="en-US" sz="1000" dirty="0"/>
            </a:p>
          </p:txBody>
        </p:sp>
        <p:pic>
          <p:nvPicPr>
            <p:cNvPr id="1026" name="Picture 2" descr="C:\Users\Amin\Dropbox\Amin phd application\Working Papers\DMTM14\Presentations\Figures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335" y="2872427"/>
              <a:ext cx="286121" cy="286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0" name="TextBox 109"/>
          <p:cNvSpPr txBox="1"/>
          <p:nvPr/>
        </p:nvSpPr>
        <p:spPr>
          <a:xfrm>
            <a:off x="637744" y="467104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read(X)</a:t>
            </a:r>
            <a:endParaRPr lang="en-US" sz="1100" dirty="0"/>
          </a:p>
        </p:txBody>
      </p:sp>
      <p:cxnSp>
        <p:nvCxnSpPr>
          <p:cNvPr id="111" name="Straight Arrow Connector 110"/>
          <p:cNvCxnSpPr>
            <a:stCxn id="96" idx="3"/>
            <a:endCxn id="26" idx="1"/>
          </p:cNvCxnSpPr>
          <p:nvPr/>
        </p:nvCxnSpPr>
        <p:spPr bwMode="auto">
          <a:xfrm flipV="1">
            <a:off x="1317510" y="3028678"/>
            <a:ext cx="2339159" cy="380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3" name="Straight Arrow Connector 112"/>
          <p:cNvCxnSpPr>
            <a:stCxn id="98" idx="3"/>
            <a:endCxn id="26" idx="1"/>
          </p:cNvCxnSpPr>
          <p:nvPr/>
        </p:nvCxnSpPr>
        <p:spPr bwMode="auto">
          <a:xfrm flipV="1">
            <a:off x="2483587" y="3028678"/>
            <a:ext cx="1173082" cy="13728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15" name="Explosion 1 114"/>
          <p:cNvSpPr/>
          <p:nvPr/>
        </p:nvSpPr>
        <p:spPr bwMode="auto">
          <a:xfrm>
            <a:off x="2377131" y="3257924"/>
            <a:ext cx="1385993" cy="914401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blocked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cxnSp>
        <p:nvCxnSpPr>
          <p:cNvPr id="117" name="Straight Arrow Connector 116"/>
          <p:cNvCxnSpPr>
            <a:stCxn id="110" idx="3"/>
            <a:endCxn id="26" idx="1"/>
          </p:cNvCxnSpPr>
          <p:nvPr/>
        </p:nvCxnSpPr>
        <p:spPr bwMode="auto">
          <a:xfrm flipV="1">
            <a:off x="1292090" y="3028678"/>
            <a:ext cx="2364579" cy="17731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18" name="Explosion 1 117"/>
          <p:cNvSpPr/>
          <p:nvPr/>
        </p:nvSpPr>
        <p:spPr bwMode="auto">
          <a:xfrm>
            <a:off x="2156414" y="3209215"/>
            <a:ext cx="1385993" cy="914401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blocked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216318" y="3157357"/>
            <a:ext cx="899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0x2FF8000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7115923" y="3209215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X=10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118105" y="3204375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X=99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474379" y="5415718"/>
            <a:ext cx="61120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For a given page, how can we </a:t>
            </a:r>
            <a:r>
              <a:rPr lang="en-US" sz="2000" dirty="0"/>
              <a:t>give </a:t>
            </a:r>
            <a:r>
              <a:rPr lang="en-US" sz="2000" dirty="0" smtClean="0"/>
              <a:t>different permissions to different threads?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1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06"/>
    </mc:Choice>
    <mc:Fallback xmlns="">
      <p:transition spd="slow" advTm="98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8" grpId="0"/>
      <p:bldP spid="110" grpId="0"/>
      <p:bldP spid="115" grpId="0" animBg="1"/>
      <p:bldP spid="115" grpId="1" animBg="1"/>
      <p:bldP spid="118" grpId="0" animBg="1"/>
      <p:bldP spid="120" grpId="0"/>
      <p:bldP spid="40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93373"/>
            <a:ext cx="8458200" cy="901445"/>
          </a:xfrm>
        </p:spPr>
        <p:txBody>
          <a:bodyPr/>
          <a:lstStyle/>
          <a:p>
            <a:pPr marL="342900" lvl="1" indent="-342900">
              <a:buClr>
                <a:srgbClr val="58BB3B"/>
              </a:buClr>
              <a:buFont typeface="Times" pitchFamily="-110" charset="0"/>
              <a:buChar char="•"/>
            </a:pPr>
            <a:r>
              <a:rPr lang="en-US" dirty="0" smtClean="0"/>
              <a:t>By using memory map functions, we </a:t>
            </a:r>
            <a:r>
              <a:rPr lang="en-US" dirty="0"/>
              <a:t>can define </a:t>
            </a:r>
            <a:r>
              <a:rPr lang="en-US" dirty="0" smtClean="0"/>
              <a:t>different </a:t>
            </a:r>
            <a:r>
              <a:rPr lang="en-US" dirty="0"/>
              <a:t>virtual memory regions </a:t>
            </a:r>
            <a:r>
              <a:rPr lang="en-US" dirty="0" smtClean="0"/>
              <a:t>with different protection levels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30480" y="4264148"/>
            <a:ext cx="1124408" cy="14049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810558" y="3436738"/>
            <a:ext cx="2319922" cy="24080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8608" y="2867014"/>
            <a:ext cx="214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 Table</a:t>
            </a:r>
            <a:endParaRPr lang="en-US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4888" y="3417980"/>
            <a:ext cx="1999370" cy="24080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7189" y="3051680"/>
            <a:ext cx="2373517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Memory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5048" y="4363609"/>
            <a:ext cx="1977800" cy="490264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2449" y="3236127"/>
            <a:ext cx="137896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/>
              <a:t>PageBaseAddress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10954" y="3236346"/>
            <a:ext cx="49377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/>
              <a:t>Read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3028" y="3236346"/>
            <a:ext cx="536541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Write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24957" y="4159576"/>
            <a:ext cx="139275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0x2FF8000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8274166" y="4360385"/>
            <a:ext cx="899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0x2FF8000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24957" y="4771001"/>
            <a:ext cx="139275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0x2FF8000</a:t>
            </a:r>
            <a:endParaRPr lang="en-US" sz="1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118429" y="4132402"/>
            <a:ext cx="993329" cy="286121"/>
            <a:chOff x="4937707" y="2872427"/>
            <a:chExt cx="993329" cy="286121"/>
          </a:xfrm>
        </p:grpSpPr>
        <p:sp>
          <p:nvSpPr>
            <p:cNvPr id="19" name="TextBox 18"/>
            <p:cNvSpPr txBox="1"/>
            <p:nvPr/>
          </p:nvSpPr>
          <p:spPr>
            <a:xfrm>
              <a:off x="4937707" y="2904415"/>
              <a:ext cx="493774" cy="246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05067" y="2904415"/>
              <a:ext cx="525969" cy="246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0</a:t>
              </a:r>
              <a:endParaRPr lang="en-US" sz="1000" dirty="0"/>
            </a:p>
          </p:txBody>
        </p:sp>
        <p:pic>
          <p:nvPicPr>
            <p:cNvPr id="21" name="Picture 2" descr="C:\Users\Amin\Dropbox\Amin phd application\Working Papers\DMTM14\Presentations\Figures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335" y="2872427"/>
              <a:ext cx="286121" cy="286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Straight Arrow Connector 25"/>
          <p:cNvCxnSpPr/>
          <p:nvPr/>
        </p:nvCxnSpPr>
        <p:spPr>
          <a:xfrm flipV="1">
            <a:off x="5126035" y="4491190"/>
            <a:ext cx="1158176" cy="381985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4120006" y="4771001"/>
            <a:ext cx="993329" cy="246221"/>
            <a:chOff x="3021647" y="3932272"/>
            <a:chExt cx="993329" cy="246221"/>
          </a:xfrm>
        </p:grpSpPr>
        <p:sp>
          <p:nvSpPr>
            <p:cNvPr id="16" name="TextBox 15"/>
            <p:cNvSpPr txBox="1"/>
            <p:nvPr/>
          </p:nvSpPr>
          <p:spPr>
            <a:xfrm>
              <a:off x="3021647" y="3932272"/>
              <a:ext cx="493774" cy="246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9007" y="3932272"/>
              <a:ext cx="525969" cy="246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5568" y="2294818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Thread#1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0868" y="2700213"/>
            <a:ext cx="0" cy="3436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6510" y="2294818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Thread#2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571810" y="2700213"/>
            <a:ext cx="0" cy="3436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0868" y="3359237"/>
            <a:ext cx="0" cy="1822363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71810" y="3697559"/>
            <a:ext cx="0" cy="1822363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0868" y="3566754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read(X)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1652016" y="4982367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read(X)</a:t>
            </a:r>
            <a:endParaRPr lang="en-US" sz="1100" dirty="0"/>
          </a:p>
        </p:txBody>
      </p:sp>
      <p:cxnSp>
        <p:nvCxnSpPr>
          <p:cNvPr id="36" name="Straight Arrow Connector 35"/>
          <p:cNvCxnSpPr>
            <a:stCxn id="34" idx="3"/>
            <a:endCxn id="15" idx="1"/>
          </p:cNvCxnSpPr>
          <p:nvPr/>
        </p:nvCxnSpPr>
        <p:spPr bwMode="auto">
          <a:xfrm>
            <a:off x="1245214" y="3697559"/>
            <a:ext cx="1579743" cy="585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38"/>
          <p:cNvCxnSpPr>
            <a:stCxn id="35" idx="3"/>
          </p:cNvCxnSpPr>
          <p:nvPr/>
        </p:nvCxnSpPr>
        <p:spPr bwMode="auto">
          <a:xfrm flipV="1">
            <a:off x="2306362" y="4873175"/>
            <a:ext cx="504196" cy="239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284211" y="4410611"/>
            <a:ext cx="84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(Body)"/>
                <a:cs typeface="Times New Roman" panose="02020603050405020304" pitchFamily="18" charset="0"/>
              </a:rPr>
              <a:t>X=10</a:t>
            </a:r>
            <a:endParaRPr lang="en-US" dirty="0">
              <a:latin typeface="Arial (Body)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3380" y="5952167"/>
            <a:ext cx="419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Abadi</a:t>
            </a:r>
            <a:r>
              <a:rPr lang="en-US" dirty="0" smtClean="0"/>
              <a:t> et al., ACM PPOPP’09]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89"/>
    </mc:Choice>
    <mc:Fallback xmlns="">
      <p:transition spd="slow" advTm="84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concept: PGSTM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most, one writer transaction at each time</a:t>
            </a:r>
          </a:p>
          <a:p>
            <a:pPr lvl="1"/>
            <a:r>
              <a:rPr lang="en-US" dirty="0" smtClean="0"/>
              <a:t>Using a single global lock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read-only transactions can at each time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Read-only transactions can execute in parallel, as </a:t>
            </a:r>
            <a:r>
              <a:rPr lang="en-US" dirty="0"/>
              <a:t>long as they do not read from pages being written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7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89"/>
    </mc:Choice>
    <mc:Fallback xmlns="">
      <p:transition spd="slow" advTm="6408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PGSTM’s Memory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61691" y="4599310"/>
            <a:ext cx="1124408" cy="253666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407601" y="3771900"/>
            <a:ext cx="1654090" cy="24080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8405" y="3378176"/>
            <a:ext cx="133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 Table</a:t>
            </a:r>
            <a:endParaRPr lang="en-US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6099" y="3753142"/>
            <a:ext cx="1183901" cy="24080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5549" y="3378174"/>
            <a:ext cx="190499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Memory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96259" y="4698771"/>
            <a:ext cx="1173741" cy="490264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Shared Data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endCxn id="9" idx="1"/>
          </p:cNvCxnSpPr>
          <p:nvPr/>
        </p:nvCxnSpPr>
        <p:spPr>
          <a:xfrm flipV="1">
            <a:off x="4057246" y="4957157"/>
            <a:ext cx="1128853" cy="251181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2407601" y="4319576"/>
            <a:ext cx="1641390" cy="4065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Read-only region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07601" y="5005054"/>
            <a:ext cx="1641390" cy="4065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Read/Write region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33400" y="1524000"/>
            <a:ext cx="8458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B3B"/>
              </a:buClr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en-US" sz="2000" kern="0" smtClean="0"/>
              <a:t>Two different virtual memory regions pointed at same physical memory pages</a:t>
            </a:r>
          </a:p>
          <a:p>
            <a:r>
              <a:rPr lang="en-US" sz="2000" kern="0" smtClean="0"/>
              <a:t>Read-only Region contains either read-only or inaccessible pages</a:t>
            </a:r>
          </a:p>
          <a:p>
            <a:r>
              <a:rPr lang="en-US" sz="2000" kern="0" smtClean="0"/>
              <a:t>In Read/Write region all pages are accessible and updatable</a:t>
            </a:r>
          </a:p>
          <a:p>
            <a:pPr marL="0" indent="0">
              <a:buFont typeface="Times" pitchFamily="-110" charset="0"/>
              <a:buNone/>
            </a:pPr>
            <a:endParaRPr lang="en-US" kern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914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50"/>
    </mc:Choice>
    <mc:Fallback xmlns="">
      <p:transition spd="slow" advTm="7085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PGSTM in 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15000" y="3010139"/>
            <a:ext cx="1371600" cy="14049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3642270" y="2182729"/>
            <a:ext cx="2319922" cy="24080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0320" y="1613005"/>
            <a:ext cx="214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 Table</a:t>
            </a:r>
            <a:endParaRPr lang="en-US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2163971"/>
            <a:ext cx="1999370" cy="24080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0323" y="1813396"/>
            <a:ext cx="2373517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Memory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96760" y="3109600"/>
            <a:ext cx="1977800" cy="4902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7266" y="1982118"/>
            <a:ext cx="139275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/>
              <a:t>PageBaseAddress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42666" y="1982337"/>
            <a:ext cx="49377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/>
              <a:t>Read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07396" y="1982337"/>
            <a:ext cx="531229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Write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56669" y="2905567"/>
            <a:ext cx="139275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0x2FF8000</a:t>
            </a:r>
            <a:endParaRPr lang="en-US" sz="10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4941909" y="2905786"/>
            <a:ext cx="993329" cy="246221"/>
            <a:chOff x="4941909" y="2905786"/>
            <a:chExt cx="993329" cy="246221"/>
          </a:xfrm>
        </p:grpSpPr>
        <p:sp>
          <p:nvSpPr>
            <p:cNvPr id="16" name="TextBox 15"/>
            <p:cNvSpPr txBox="1"/>
            <p:nvPr/>
          </p:nvSpPr>
          <p:spPr>
            <a:xfrm>
              <a:off x="4941909" y="2905786"/>
              <a:ext cx="493774" cy="246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09269" y="2905786"/>
              <a:ext cx="525969" cy="246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216318" y="3157357"/>
            <a:ext cx="899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0x2FF8000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115923" y="3209215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X=10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92090" y="1497655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Thread#2</a:t>
            </a:r>
            <a:endParaRPr lang="en-US" sz="14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787390" y="1959320"/>
            <a:ext cx="0" cy="4002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8311" y="1489894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Thread#1</a:t>
            </a:r>
            <a:endParaRPr lang="en-U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83611" y="1951559"/>
            <a:ext cx="0" cy="4002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9122" y="3138533"/>
            <a:ext cx="12192" cy="2277185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7134" y="3278259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</a:t>
            </a:r>
            <a:r>
              <a:rPr lang="en-US" sz="1100" dirty="0" smtClean="0"/>
              <a:t>rite(X)</a:t>
            </a:r>
            <a:endParaRPr lang="en-US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1829241" y="4270767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read(X)</a:t>
            </a:r>
            <a:endParaRPr lang="en-US" sz="11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787390" y="4134050"/>
            <a:ext cx="0" cy="609600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335" y="3002222"/>
            <a:ext cx="5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TX1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145120" y="4077091"/>
            <a:ext cx="5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TX2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637744" y="467104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read(X)</a:t>
            </a:r>
            <a:endParaRPr lang="en-US" sz="1100" dirty="0"/>
          </a:p>
        </p:txBody>
      </p:sp>
      <p:cxnSp>
        <p:nvCxnSpPr>
          <p:cNvPr id="54" name="Straight Arrow Connector 53"/>
          <p:cNvCxnSpPr>
            <a:stCxn id="48" idx="3"/>
            <a:endCxn id="59" idx="1"/>
          </p:cNvCxnSpPr>
          <p:nvPr/>
        </p:nvCxnSpPr>
        <p:spPr bwMode="auto">
          <a:xfrm>
            <a:off x="1317510" y="3409064"/>
            <a:ext cx="2337901" cy="1915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>
            <a:stCxn id="49" idx="3"/>
            <a:endCxn id="15" idx="1"/>
          </p:cNvCxnSpPr>
          <p:nvPr/>
        </p:nvCxnSpPr>
        <p:spPr bwMode="auto">
          <a:xfrm flipV="1">
            <a:off x="2483587" y="3028678"/>
            <a:ext cx="1173082" cy="13728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>
            <a:stCxn id="53" idx="3"/>
          </p:cNvCxnSpPr>
          <p:nvPr/>
        </p:nvCxnSpPr>
        <p:spPr bwMode="auto">
          <a:xfrm flipV="1">
            <a:off x="1292090" y="3604172"/>
            <a:ext cx="2289310" cy="11976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3655411" y="3477486"/>
            <a:ext cx="139275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0x2FF8000</a:t>
            </a:r>
            <a:endParaRPr lang="en-US" sz="1000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5956489" y="3172275"/>
            <a:ext cx="1158176" cy="381985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61" name="Group 60"/>
          <p:cNvGrpSpPr/>
          <p:nvPr/>
        </p:nvGrpSpPr>
        <p:grpSpPr>
          <a:xfrm>
            <a:off x="4937760" y="3481061"/>
            <a:ext cx="993329" cy="246221"/>
            <a:chOff x="3021647" y="3932272"/>
            <a:chExt cx="993329" cy="246221"/>
          </a:xfrm>
        </p:grpSpPr>
        <p:sp>
          <p:nvSpPr>
            <p:cNvPr id="62" name="TextBox 61"/>
            <p:cNvSpPr txBox="1"/>
            <p:nvPr/>
          </p:nvSpPr>
          <p:spPr>
            <a:xfrm>
              <a:off x="3021647" y="3932272"/>
              <a:ext cx="493774" cy="246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89007" y="3932272"/>
              <a:ext cx="525969" cy="246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45296" y="2876179"/>
            <a:ext cx="993329" cy="286121"/>
            <a:chOff x="4937707" y="2872427"/>
            <a:chExt cx="993329" cy="286121"/>
          </a:xfrm>
        </p:grpSpPr>
        <p:sp>
          <p:nvSpPr>
            <p:cNvPr id="32" name="TextBox 31"/>
            <p:cNvSpPr txBox="1"/>
            <p:nvPr/>
          </p:nvSpPr>
          <p:spPr>
            <a:xfrm>
              <a:off x="4937707" y="2904415"/>
              <a:ext cx="493774" cy="246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05067" y="2904415"/>
              <a:ext cx="525969" cy="246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0</a:t>
              </a:r>
              <a:endParaRPr lang="en-US" sz="1000" dirty="0"/>
            </a:p>
          </p:txBody>
        </p:sp>
        <p:pic>
          <p:nvPicPr>
            <p:cNvPr id="34" name="Picture 2" descr="C:\Users\Amin\Dropbox\Amin phd application\Working Papers\DMTM14\Presentations\Figures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335" y="2872427"/>
              <a:ext cx="286121" cy="286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Explosion 1 55"/>
          <p:cNvSpPr/>
          <p:nvPr/>
        </p:nvSpPr>
        <p:spPr bwMode="auto">
          <a:xfrm>
            <a:off x="2407606" y="3172275"/>
            <a:ext cx="1385993" cy="914401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blocked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15923" y="3207167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X=99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0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11"/>
    </mc:Choice>
    <mc:Fallback xmlns="">
      <p:transition spd="slow" advTm="57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  <p:bldP spid="49" grpId="0"/>
      <p:bldP spid="53" grpId="0"/>
      <p:bldP spid="56" grpId="0" animBg="1"/>
      <p:bldP spid="56" grpId="1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unlock a page?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we unlock the page when the writer commits?</a:t>
            </a:r>
          </a:p>
          <a:p>
            <a:pPr lvl="1"/>
            <a:r>
              <a:rPr lang="en-US" sz="2400" dirty="0" smtClean="0"/>
              <a:t>It is not safe if there are other active read-only transactions running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Unlock only after such active transactions complete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9"/>
    </mc:Choice>
    <mc:Fallback xmlns="">
      <p:transition spd="slow" advTm="3270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458200" cy="4419600"/>
          </a:xfrm>
        </p:spPr>
        <p:txBody>
          <a:bodyPr/>
          <a:lstStyle/>
          <a:p>
            <a:r>
              <a:rPr lang="en-US" sz="2800" dirty="0" smtClean="0"/>
              <a:t>List look-up benchmark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Read-only transactions search for a random element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Read/Write transactions modify a random element</a:t>
            </a:r>
          </a:p>
          <a:p>
            <a:endParaRPr lang="en-US" sz="2800" dirty="0"/>
          </a:p>
          <a:p>
            <a:r>
              <a:rPr lang="en-US" sz="2800" dirty="0"/>
              <a:t>We compare our results </a:t>
            </a:r>
            <a:r>
              <a:rPr lang="en-US" sz="2800" dirty="0" smtClean="0"/>
              <a:t>with TML </a:t>
            </a:r>
            <a:br>
              <a:rPr lang="en-US" sz="2800" dirty="0" smtClean="0"/>
            </a:br>
            <a:r>
              <a:rPr lang="en-US" sz="2800" dirty="0" smtClean="0"/>
              <a:t>[</a:t>
            </a:r>
            <a:r>
              <a:rPr lang="en-US" dirty="0" err="1" smtClean="0"/>
              <a:t>Dalessandro</a:t>
            </a:r>
            <a:r>
              <a:rPr lang="en-US" dirty="0" smtClean="0"/>
              <a:t> et al.,Europar’10</a:t>
            </a:r>
            <a:r>
              <a:rPr lang="en-US" sz="2800" dirty="0" smtClean="0"/>
              <a:t>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5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97"/>
    </mc:Choice>
    <mc:Fallback xmlns="">
      <p:transition spd="slow" advTm="7549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TML: Transactional </a:t>
            </a:r>
            <a:r>
              <a:rPr lang="en-US" dirty="0" err="1" smtClean="0"/>
              <a:t>Mutex</a:t>
            </a:r>
            <a:r>
              <a:rPr lang="en-US" dirty="0" smtClean="0"/>
              <a:t>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At most, one writer transaction at each time</a:t>
            </a:r>
          </a:p>
          <a:p>
            <a:pPr lvl="1"/>
            <a:r>
              <a:rPr lang="en-US" sz="2400" dirty="0"/>
              <a:t>Using a single global lock</a:t>
            </a:r>
          </a:p>
          <a:p>
            <a:endParaRPr lang="en-US" sz="2800" dirty="0"/>
          </a:p>
          <a:p>
            <a:r>
              <a:rPr lang="en-US" sz="2800" dirty="0" smtClean="0"/>
              <a:t>Read-only </a:t>
            </a:r>
            <a:r>
              <a:rPr lang="en-US" sz="2800" dirty="0"/>
              <a:t>transactions </a:t>
            </a:r>
            <a:r>
              <a:rPr lang="en-US" sz="2800" dirty="0" smtClean="0"/>
              <a:t>can not </a:t>
            </a:r>
            <a:r>
              <a:rPr lang="en-US" sz="2800" dirty="0"/>
              <a:t>run in parallel with the writer </a:t>
            </a:r>
            <a:r>
              <a:rPr lang="en-US" sz="2800" dirty="0" smtClean="0"/>
              <a:t>transaction</a:t>
            </a:r>
          </a:p>
          <a:p>
            <a:endParaRPr lang="en-US" sz="2800" dirty="0"/>
          </a:p>
          <a:p>
            <a:r>
              <a:rPr lang="en-US" sz="2800" dirty="0" smtClean="0"/>
              <a:t>With the lowest sequential overhead</a:t>
            </a:r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"/>
    </mc:Choice>
    <mc:Fallback xmlns="">
      <p:transition spd="slow" advTm="155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Different contentions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929" y="563217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Throughput for </a:t>
            </a:r>
            <a:r>
              <a:rPr lang="en-US" dirty="0" smtClean="0"/>
              <a:t>different </a:t>
            </a:r>
            <a:r>
              <a:rPr lang="en-US" dirty="0"/>
              <a:t>contention </a:t>
            </a:r>
            <a:r>
              <a:rPr lang="en-US" dirty="0" smtClean="0"/>
              <a:t>levels</a:t>
            </a:r>
          </a:p>
          <a:p>
            <a:pPr algn="ctr"/>
            <a:r>
              <a:rPr lang="en-US" dirty="0" smtClean="0"/>
              <a:t>[64 threads</a:t>
            </a:r>
            <a:r>
              <a:rPr lang="en-US" dirty="0"/>
              <a:t>, 10% write-load]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295400"/>
            <a:ext cx="6448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2286000" y="5181600"/>
            <a:ext cx="4191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181600" y="5229225"/>
            <a:ext cx="1371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Less contention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127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"/>
    </mc:Choice>
    <mc:Fallback xmlns="">
      <p:transition spd="slow" advTm="31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Scalability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7579" y="5410200"/>
            <a:ext cx="676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Throughput for </a:t>
            </a:r>
            <a:r>
              <a:rPr lang="en-US" dirty="0" smtClean="0"/>
              <a:t>different </a:t>
            </a:r>
            <a:r>
              <a:rPr lang="en-US" dirty="0"/>
              <a:t>number </a:t>
            </a:r>
            <a:r>
              <a:rPr lang="en-US" dirty="0" smtClean="0"/>
              <a:t>of concurrent threads</a:t>
            </a:r>
          </a:p>
          <a:p>
            <a:pPr algn="ctr"/>
            <a:r>
              <a:rPr lang="en-US" dirty="0" smtClean="0"/>
              <a:t>[</a:t>
            </a:r>
            <a:r>
              <a:rPr lang="en-US" dirty="0"/>
              <a:t>2MB </a:t>
            </a:r>
            <a:r>
              <a:rPr lang="en-US" dirty="0" smtClean="0"/>
              <a:t>List, </a:t>
            </a:r>
            <a:r>
              <a:rPr lang="en-US" dirty="0"/>
              <a:t>10% write-load]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Multicore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Chip-multiprocessors are mainstream hardware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dirty="0"/>
              <a:t>We must effectively program these systems</a:t>
            </a:r>
          </a:p>
          <a:p>
            <a:endParaRPr lang="en-US" altLang="en-US" dirty="0"/>
          </a:p>
        </p:txBody>
      </p:sp>
      <p:pic>
        <p:nvPicPr>
          <p:cNvPr id="1026" name="Picture 2" descr="C:\Users\Amin\Dropbox\Amin phd application\Working Papers\DMTM14\Presentations\1338460031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28057"/>
            <a:ext cx="6836229" cy="24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January 22nd, 2014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0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Different write loads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327364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Throughput for </a:t>
            </a:r>
            <a:r>
              <a:rPr lang="en-US" dirty="0" smtClean="0"/>
              <a:t>different </a:t>
            </a:r>
            <a:r>
              <a:rPr lang="en-US" dirty="0"/>
              <a:t>write loads </a:t>
            </a:r>
            <a:endParaRPr lang="en-US" dirty="0" smtClean="0"/>
          </a:p>
          <a:p>
            <a:pPr algn="ctr"/>
            <a:r>
              <a:rPr lang="en-US" dirty="0" smtClean="0"/>
              <a:t>[2MB List, </a:t>
            </a:r>
            <a:r>
              <a:rPr lang="en-US" dirty="0"/>
              <a:t>64 threads]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553200" cy="394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"/>
    </mc:Choice>
    <mc:Fallback xmlns="">
      <p:transition spd="slow" advTm="13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Using MMU </a:t>
            </a:r>
            <a:r>
              <a:rPr lang="en-US" sz="2800" dirty="0"/>
              <a:t>with </a:t>
            </a:r>
            <a:r>
              <a:rPr lang="en-US" sz="2800" dirty="0" smtClean="0"/>
              <a:t>STMs can lower </a:t>
            </a:r>
            <a:r>
              <a:rPr lang="en-US" sz="2800" dirty="0"/>
              <a:t>their sequential </a:t>
            </a:r>
            <a:r>
              <a:rPr lang="en-US" sz="2800" dirty="0" smtClean="0"/>
              <a:t>overhead</a:t>
            </a:r>
          </a:p>
          <a:p>
            <a:endParaRPr lang="en-US" sz="2800" dirty="0" smtClean="0"/>
          </a:p>
          <a:p>
            <a:r>
              <a:rPr lang="en-US" sz="2800" dirty="0" smtClean="0"/>
              <a:t>We proposed PGTSM as proof of concept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PGSTM outperforms TML in low contention scenarios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Our preliminary results are promising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0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"/>
    </mc:Choice>
    <mc:Fallback xmlns="">
      <p:transition spd="slow" advTm="34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Evaluating with non-trivial </a:t>
            </a:r>
            <a:r>
              <a:rPr lang="en-US" sz="2800" dirty="0" smtClean="0"/>
              <a:t>benchmarks</a:t>
            </a:r>
          </a:p>
          <a:p>
            <a:endParaRPr lang="en-US" sz="2800" dirty="0" smtClean="0"/>
          </a:p>
          <a:p>
            <a:r>
              <a:rPr lang="en-US" sz="2800" dirty="0" smtClean="0"/>
              <a:t>Supporting multiple writers</a:t>
            </a:r>
          </a:p>
          <a:p>
            <a:endParaRPr lang="en-US" sz="2800" dirty="0" smtClean="0"/>
          </a:p>
          <a:p>
            <a:r>
              <a:rPr lang="en-US" sz="2800" smtClean="0"/>
              <a:t>Using finer </a:t>
            </a:r>
            <a:r>
              <a:rPr lang="en-US" sz="2800" dirty="0" smtClean="0"/>
              <a:t>grained conflict detection</a:t>
            </a:r>
          </a:p>
          <a:p>
            <a:endParaRPr lang="en-US" sz="2800" dirty="0" smtClean="0"/>
          </a:p>
          <a:p>
            <a:r>
              <a:rPr lang="en-US" sz="2800" dirty="0" smtClean="0"/>
              <a:t>Upgrading to a generic </a:t>
            </a:r>
            <a:r>
              <a:rPr lang="en-US" sz="2800" dirty="0"/>
              <a:t>accelerator layer that runs on top of any STM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0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"/>
    </mc:Choice>
    <mc:Fallback xmlns="">
      <p:transition spd="slow" advTm="50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2800" y="1905001"/>
            <a:ext cx="3048000" cy="2713036"/>
            <a:chOff x="3352800" y="1905001"/>
            <a:chExt cx="3048000" cy="2713036"/>
          </a:xfrm>
        </p:grpSpPr>
        <p:sp>
          <p:nvSpPr>
            <p:cNvPr id="6" name="TextBox 5"/>
            <p:cNvSpPr txBox="1"/>
            <p:nvPr/>
          </p:nvSpPr>
          <p:spPr>
            <a:xfrm>
              <a:off x="3352800" y="1905001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Thank you!</a:t>
              </a:r>
              <a:endParaRPr lang="en-US" sz="4000" dirty="0"/>
            </a:p>
          </p:txBody>
        </p:sp>
        <p:pic>
          <p:nvPicPr>
            <p:cNvPr id="7" name="Picture 2" descr="C:\Users\Amin\Desktop\man_with_question_mark-blu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571" y="2819400"/>
              <a:ext cx="1798637" cy="179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4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"/>
    </mc:Choice>
    <mc:Fallback xmlns="">
      <p:transition spd="slow" advTm="127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Lock-based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3114"/>
            <a:ext cx="49530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Parallel Programming with traditional locks is difficult</a:t>
            </a:r>
          </a:p>
        </p:txBody>
      </p:sp>
      <p:pic>
        <p:nvPicPr>
          <p:cNvPr id="2050" name="Picture 2" descr="C:\Users\Amin\Dropbox\Amin phd application\Working Papers\DMTM14\Presentations\nol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13114"/>
            <a:ext cx="3048000" cy="27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31229" y="4314889"/>
            <a:ext cx="4191000" cy="185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There is a trade-off between complexity and performance </a:t>
            </a:r>
            <a:endParaRPr lang="en-US" dirty="0"/>
          </a:p>
        </p:txBody>
      </p:sp>
      <p:pic>
        <p:nvPicPr>
          <p:cNvPr id="2051" name="Picture 3" descr="C:\Users\Amin\Dropbox\Amin phd application\Working Papers\DMTM14\Presentations\angry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1"/>
            <a:ext cx="3733800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January 22nd, 2014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1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Software Transactional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447800"/>
            <a:ext cx="46196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49852"/>
            <a:ext cx="5867400" cy="4393748"/>
          </a:xfrm>
        </p:spPr>
        <p:txBody>
          <a:bodyPr>
            <a:normAutofit/>
          </a:bodyPr>
          <a:lstStyle/>
          <a:p>
            <a:r>
              <a:rPr lang="en-US" dirty="0" smtClean="0"/>
              <a:t>Software Transactional Memory is: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Portable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limited by hardware capacity</a:t>
            </a:r>
          </a:p>
        </p:txBody>
      </p:sp>
    </p:spTree>
    <p:extLst>
      <p:ext uri="{BB962C8B-B14F-4D97-AF65-F5344CB8AC3E}">
        <p14:creationId xmlns:p14="http://schemas.microsoft.com/office/powerpoint/2010/main" val="8903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8"/>
    </mc:Choice>
    <mc:Fallback xmlns="">
      <p:transition spd="slow" advTm="2400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dark side of STM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415143"/>
            <a:ext cx="4180116" cy="947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STM has more sequential overhead than HTM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07" y="1545771"/>
            <a:ext cx="3733800" cy="350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48200" y="5181600"/>
            <a:ext cx="417739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How can we alleviate this overhead?</a:t>
            </a:r>
            <a:endParaRPr lang="en-US" sz="2800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10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2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0"/>
    </mc:Choice>
    <mc:Fallback xmlns="">
      <p:transition spd="slow" advTm="21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STM read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9316" y="2280609"/>
            <a:ext cx="1415487" cy="2795997"/>
          </a:xfrm>
          <a:prstGeom prst="rect">
            <a:avLst/>
          </a:prstGeom>
          <a:solidFill>
            <a:schemeClr val="accent1">
              <a:shade val="30000"/>
              <a:satMod val="115000"/>
            </a:schemeClr>
          </a:solidFill>
          <a:ln w="317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2338" y="1783072"/>
            <a:ext cx="190944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cs typeface="Times New Roman" pitchFamily="18" charset="0"/>
              </a:rPr>
              <a:t>Physical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cs typeface="Times New Roman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cs typeface="Times New Roman" pitchFamily="18" charset="0"/>
              </a:rPr>
              <a:t>Memory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85147" y="3578641"/>
            <a:ext cx="1407419" cy="42979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00" y="1554605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Thread#1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09508" y="3626964"/>
            <a:ext cx="84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(Body)"/>
                <a:cs typeface="Times New Roman" panose="02020603050405020304" pitchFamily="18" charset="0"/>
              </a:rPr>
              <a:t>X=10</a:t>
            </a:r>
            <a:endParaRPr lang="en-US" dirty="0">
              <a:latin typeface="Arial (Body)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1909" y="249148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readTx</a:t>
            </a:r>
            <a:r>
              <a:rPr lang="en-US" sz="1100" dirty="0" smtClean="0"/>
              <a:t>(X)</a:t>
            </a:r>
            <a:endParaRPr lang="en-US" sz="1100" dirty="0"/>
          </a:p>
        </p:txBody>
      </p:sp>
      <p:cxnSp>
        <p:nvCxnSpPr>
          <p:cNvPr id="25" name="Straight Arrow Connector 24"/>
          <p:cNvCxnSpPr>
            <a:stCxn id="44" idx="3"/>
            <a:endCxn id="12" idx="1"/>
          </p:cNvCxnSpPr>
          <p:nvPr/>
        </p:nvCxnSpPr>
        <p:spPr>
          <a:xfrm>
            <a:off x="3546919" y="2842654"/>
            <a:ext cx="2438228" cy="950886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676400" y="2016270"/>
            <a:ext cx="0" cy="4002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/>
          <p:cNvSpPr/>
          <p:nvPr/>
        </p:nvSpPr>
        <p:spPr bwMode="auto">
          <a:xfrm>
            <a:off x="2480068" y="2246376"/>
            <a:ext cx="110732" cy="767391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92573" y="2711849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read(X)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2590800" y="2360676"/>
            <a:ext cx="1475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if </a:t>
            </a:r>
            <a:r>
              <a:rPr lang="en-US" sz="1100" dirty="0" err="1" smtClean="0"/>
              <a:t>isConsistent</a:t>
            </a:r>
            <a:r>
              <a:rPr lang="en-US" sz="1100" dirty="0" smtClean="0"/>
              <a:t>() then</a:t>
            </a:r>
            <a:endParaRPr lang="en-US" sz="1100" dirty="0"/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3219746" y="1374140"/>
            <a:ext cx="1441230" cy="778265"/>
          </a:xfrm>
          <a:prstGeom prst="wedgeRoundRectCallout">
            <a:avLst>
              <a:gd name="adj1" fmla="val -53642"/>
              <a:gd name="adj2" fmla="val 8036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Times" pitchFamily="-110" charset="0"/>
              </a:rPr>
              <a:t>h</a:t>
            </a:r>
            <a:r>
              <a:rPr lang="en-US" sz="1600" dirty="0" smtClean="0">
                <a:latin typeface="Times" pitchFamily="-110" charset="0"/>
              </a:rPr>
              <a:t>ere comes the overhead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691445" y="2239720"/>
            <a:ext cx="0" cy="914400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8239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"/>
    </mc:Choice>
    <mc:Fallback xmlns="">
      <p:transition spd="slow" advTm="1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Most transactional workloads are </a:t>
            </a:r>
            <a:r>
              <a:rPr lang="en-US" b="1" dirty="0" smtClean="0"/>
              <a:t>Read-Dominated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of the read operations are </a:t>
            </a:r>
            <a:r>
              <a:rPr lang="en-US" dirty="0" smtClean="0"/>
              <a:t>consistent</a:t>
            </a:r>
          </a:p>
          <a:p>
            <a:pPr lvl="1"/>
            <a:r>
              <a:rPr lang="en-US" dirty="0"/>
              <a:t>Validation </a:t>
            </a:r>
            <a:r>
              <a:rPr lang="en-US" dirty="0" smtClean="0"/>
              <a:t>is a </a:t>
            </a:r>
            <a:r>
              <a:rPr lang="en-US" dirty="0"/>
              <a:t>waste of work for consistent reads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81534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Can we actually read directly </a:t>
            </a:r>
            <a:r>
              <a:rPr lang="en-US" sz="2000" dirty="0" smtClean="0"/>
              <a:t>from memory and </a:t>
            </a:r>
            <a:r>
              <a:rPr lang="en-US" sz="2000" dirty="0"/>
              <a:t>avoid the validation?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2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67"/>
    </mc:Choice>
    <mc:Fallback xmlns="">
      <p:transition spd="slow" advTm="66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naïve approach: </a:t>
            </a:r>
            <a:br>
              <a:rPr lang="en-US" dirty="0" smtClean="0"/>
            </a:br>
            <a:r>
              <a:rPr lang="en-US" dirty="0" smtClean="0"/>
              <a:t>Direct read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9316" y="2280609"/>
            <a:ext cx="1415487" cy="2795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2338" y="1783072"/>
            <a:ext cx="190944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Memory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89293" y="3578641"/>
            <a:ext cx="1407419" cy="490264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2332" y="1566797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Thread#1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99858" y="3669884"/>
            <a:ext cx="755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Times New Roman" panose="02020603050405020304" pitchFamily="18" charset="0"/>
              </a:rPr>
              <a:t>X</a:t>
            </a:r>
            <a:r>
              <a:rPr lang="en-US" sz="1400" dirty="0" smtClean="0">
                <a:cs typeface="Times New Roman" panose="02020603050405020304" pitchFamily="18" charset="0"/>
              </a:rPr>
              <a:t>=10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2016" y="2316459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read(X)</a:t>
            </a:r>
            <a:endParaRPr lang="en-US" sz="11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627632" y="2028462"/>
            <a:ext cx="0" cy="4002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42677" y="2251912"/>
            <a:ext cx="0" cy="643688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42777" y="1572768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Thread#2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38077" y="2034433"/>
            <a:ext cx="0" cy="4002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43588" y="3221407"/>
            <a:ext cx="0" cy="2036393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55780" y="3416997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write(X)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1652016" y="4016440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read(X)</a:t>
            </a:r>
            <a:endParaRPr lang="en-US" sz="11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31552" y="4005679"/>
            <a:ext cx="0" cy="643688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23187" y="2105814"/>
            <a:ext cx="5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TX1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375801" y="3085096"/>
            <a:ext cx="5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TX2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985362" y="3886200"/>
            <a:ext cx="5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TX3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81180" y="5594652"/>
            <a:ext cx="611202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Is there any safe way to read directly from memory?</a:t>
            </a:r>
            <a:endParaRPr lang="en-US" sz="2000" dirty="0"/>
          </a:p>
        </p:txBody>
      </p:sp>
      <p:cxnSp>
        <p:nvCxnSpPr>
          <p:cNvPr id="31" name="Straight Arrow Connector 30"/>
          <p:cNvCxnSpPr>
            <a:stCxn id="24" idx="3"/>
            <a:endCxn id="20" idx="1"/>
          </p:cNvCxnSpPr>
          <p:nvPr/>
        </p:nvCxnSpPr>
        <p:spPr bwMode="auto">
          <a:xfrm>
            <a:off x="2306362" y="2447264"/>
            <a:ext cx="3693496" cy="13765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>
            <a:stCxn id="27" idx="3"/>
          </p:cNvCxnSpPr>
          <p:nvPr/>
        </p:nvCxnSpPr>
        <p:spPr bwMode="auto">
          <a:xfrm>
            <a:off x="3626156" y="3547802"/>
            <a:ext cx="2353160" cy="2759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29" idx="3"/>
            <a:endCxn id="20" idx="1"/>
          </p:cNvCxnSpPr>
          <p:nvPr/>
        </p:nvCxnSpPr>
        <p:spPr bwMode="auto">
          <a:xfrm flipV="1">
            <a:off x="2306362" y="3823773"/>
            <a:ext cx="3693496" cy="3234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Explosion 1 14"/>
          <p:cNvSpPr/>
          <p:nvPr/>
        </p:nvSpPr>
        <p:spPr bwMode="auto">
          <a:xfrm>
            <a:off x="3133725" y="3382154"/>
            <a:ext cx="1981200" cy="1191013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Inconsistent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99858" y="3681201"/>
            <a:ext cx="755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 panose="02020603050405020304" pitchFamily="18" charset="0"/>
              </a:rPr>
              <a:t>X=99</a:t>
            </a:r>
            <a:endParaRPr lang="en-US" sz="1400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6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88"/>
    </mc:Choice>
    <mc:Fallback xmlns="">
      <p:transition spd="slow" advTm="54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29" grpId="0"/>
      <p:bldP spid="34" grpId="0"/>
      <p:bldP spid="35" grpId="0"/>
      <p:bldP spid="13" grpId="0" animBg="1"/>
      <p:bldP spid="15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interrupt by hardware!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1" y="6477001"/>
            <a:ext cx="5638800" cy="2857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Exploiting Off-the-Shelf Virtual Memory Mechanisms to Boost Software Transactional Memory</a:t>
            </a:r>
            <a:endParaRPr lang="pt-PT">
              <a:solidFill>
                <a:srgbClr val="80808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47" y="3990352"/>
            <a:ext cx="1867553" cy="13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2" y="1454684"/>
            <a:ext cx="1332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 bwMode="auto">
          <a:xfrm>
            <a:off x="5228153" y="2797168"/>
            <a:ext cx="682354" cy="443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060" name="TextBox 2059"/>
          <p:cNvSpPr txBox="1"/>
          <p:nvPr/>
        </p:nvSpPr>
        <p:spPr>
          <a:xfrm>
            <a:off x="4375941" y="1269399"/>
            <a:ext cx="671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Process</a:t>
            </a:r>
            <a:endParaRPr lang="en-US" sz="900" dirty="0"/>
          </a:p>
        </p:txBody>
      </p:sp>
      <p:sp>
        <p:nvSpPr>
          <p:cNvPr id="47" name="TextBox 46"/>
          <p:cNvSpPr txBox="1"/>
          <p:nvPr/>
        </p:nvSpPr>
        <p:spPr>
          <a:xfrm>
            <a:off x="5986187" y="2563414"/>
            <a:ext cx="1166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Virtual Memory</a:t>
            </a:r>
            <a:endParaRPr lang="en-US" sz="900" dirty="0"/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3951802" cy="130723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MMU is a common component </a:t>
            </a:r>
            <a:r>
              <a:rPr lang="en-US" sz="2800" dirty="0" smtClean="0"/>
              <a:t>of commodity hardware</a:t>
            </a:r>
            <a:endParaRPr lang="en-US" sz="28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165100" y="3315472"/>
            <a:ext cx="4495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B3B"/>
              </a:buClr>
              <a:buFont typeface="Times" pitchFamily="-110" charset="0"/>
              <a:buChar char="•"/>
              <a:defRPr sz="2800">
                <a:ea typeface="ＭＳ Ｐゴシック" pitchFamily="-110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ea typeface="ＭＳ Ｐゴシック" pitchFamily="-110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ea typeface="ＭＳ Ｐゴシック" pitchFamily="-110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ea typeface="ＭＳ Ｐゴシック" pitchFamily="-110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ea typeface="ＭＳ Ｐゴシック" pitchFamily="-110" charset="-128"/>
              </a:defRPr>
            </a:lvl9pPr>
          </a:lstStyle>
          <a:p>
            <a:r>
              <a:rPr lang="en-US" sz="2400" dirty="0"/>
              <a:t>By relying on the page-level mechanisms in MMU, we can prevent threads from accessing a memory page</a:t>
            </a:r>
          </a:p>
        </p:txBody>
      </p:sp>
      <p:pic>
        <p:nvPicPr>
          <p:cNvPr id="206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07" y="2767219"/>
            <a:ext cx="13239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Arrow Connector 58"/>
          <p:cNvCxnSpPr/>
          <p:nvPr/>
        </p:nvCxnSpPr>
        <p:spPr bwMode="auto">
          <a:xfrm>
            <a:off x="7228403" y="3886200"/>
            <a:ext cx="682354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2073" name="Picture 15" descr="C:\Users\Amin\Dropbox\Amin phd application\Working Papers\DMTM14\Presentations\harddi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25" y="1297601"/>
            <a:ext cx="1458796" cy="17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Arrow Connector 63"/>
          <p:cNvCxnSpPr/>
          <p:nvPr/>
        </p:nvCxnSpPr>
        <p:spPr bwMode="auto">
          <a:xfrm flipV="1">
            <a:off x="7228403" y="2563414"/>
            <a:ext cx="682354" cy="5820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7228403" y="2563414"/>
            <a:ext cx="772597" cy="11221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423005" y="2742739"/>
            <a:ext cx="1483445" cy="9550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4787504" y="2906499"/>
            <a:ext cx="1118946" cy="979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grpSp>
        <p:nvGrpSpPr>
          <p:cNvPr id="33" name="Group 32"/>
          <p:cNvGrpSpPr/>
          <p:nvPr/>
        </p:nvGrpSpPr>
        <p:grpSpPr>
          <a:xfrm>
            <a:off x="3790244" y="2881601"/>
            <a:ext cx="4876800" cy="4876800"/>
            <a:chOff x="3790244" y="2881601"/>
            <a:chExt cx="4876800" cy="4876800"/>
          </a:xfrm>
        </p:grpSpPr>
        <p:pic>
          <p:nvPicPr>
            <p:cNvPr id="2079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879" y="3224985"/>
              <a:ext cx="2486025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2" descr="C:\Users\Amin\Dropbox\Amin phd application\Working Papers\DMTM14\Presentations\windows-7-magnifier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244" y="2881601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39075" y="6477397"/>
            <a:ext cx="1152525" cy="28535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  <a:ea typeface="ＭＳ Ｐゴシック" pitchFamily="-110" charset="-128"/>
              </a:rPr>
              <a:t>Amin Mohtasham</a:t>
            </a:r>
            <a:endParaRPr lang="pt-PT" dirty="0">
              <a:solidFill>
                <a:srgbClr val="808080"/>
              </a:solidFill>
              <a:ea typeface="ＭＳ Ｐゴシック" pitchFamily="-11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08"/>
    </mc:Choice>
    <mc:Fallback xmlns="">
      <p:transition spd="slow" advTm="48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0.4|1.7|9.4|2.2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7.4|9.7|33.2|1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4.7|15.9|12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3365</TotalTime>
  <Words>1598</Words>
  <Application>Microsoft Office PowerPoint</Application>
  <PresentationFormat>On-screen Show (4:3)</PresentationFormat>
  <Paragraphs>341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Exploiting Off-the-Shelf Virtual Memory Mechanisms to Boost Software Transactional Memory</vt:lpstr>
      <vt:lpstr>Multicore revolution</vt:lpstr>
      <vt:lpstr>Lock-based methods</vt:lpstr>
      <vt:lpstr>Software Transactional Memory</vt:lpstr>
      <vt:lpstr>The dark side of STM</vt:lpstr>
      <vt:lpstr>A typical STM read operation</vt:lpstr>
      <vt:lpstr>Our objective</vt:lpstr>
      <vt:lpstr>A naïve approach:  Direct read operations</vt:lpstr>
      <vt:lpstr>An interrupt by hardware!</vt:lpstr>
      <vt:lpstr>A more sophisticated approach: Using page protection bits</vt:lpstr>
      <vt:lpstr>Mapped memory</vt:lpstr>
      <vt:lpstr>Proof of concept: PGSTM</vt:lpstr>
      <vt:lpstr>PGSTM’s Memory Model</vt:lpstr>
      <vt:lpstr>PGSTM in action</vt:lpstr>
      <vt:lpstr>When to unlock a page?</vt:lpstr>
      <vt:lpstr>Evaluation environment</vt:lpstr>
      <vt:lpstr>TML: Transactional Mutex Locks</vt:lpstr>
      <vt:lpstr>Evaluation: Different contentions</vt:lpstr>
      <vt:lpstr>Evaluation: Scalability</vt:lpstr>
      <vt:lpstr>Evaluation: Different write loads</vt:lpstr>
      <vt:lpstr>Conclusion</vt:lpstr>
      <vt:lpstr>Future works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</dc:creator>
  <cp:lastModifiedBy>Amin</cp:lastModifiedBy>
  <cp:revision>568</cp:revision>
  <dcterms:created xsi:type="dcterms:W3CDTF">2006-08-16T00:00:00Z</dcterms:created>
  <dcterms:modified xsi:type="dcterms:W3CDTF">2014-01-22T10:34:13Z</dcterms:modified>
</cp:coreProperties>
</file>