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tags/tag4.xml" ContentType="application/vnd.openxmlformats-officedocument.presentationml.tags+xml"/>
  <Override PartName="/ppt/embeddings/oleObject4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70" r:id="rId2"/>
    <p:sldId id="266" r:id="rId3"/>
    <p:sldId id="271" r:id="rId4"/>
    <p:sldId id="272" r:id="rId5"/>
    <p:sldId id="274" r:id="rId6"/>
    <p:sldId id="287" r:id="rId7"/>
    <p:sldId id="276" r:id="rId8"/>
    <p:sldId id="300" r:id="rId9"/>
    <p:sldId id="278" r:id="rId10"/>
    <p:sldId id="294" r:id="rId11"/>
    <p:sldId id="297" r:id="rId12"/>
    <p:sldId id="296" r:id="rId13"/>
    <p:sldId id="295" r:id="rId14"/>
    <p:sldId id="284" r:id="rId15"/>
    <p:sldId id="280" r:id="rId16"/>
    <p:sldId id="298" r:id="rId17"/>
    <p:sldId id="299" r:id="rId18"/>
    <p:sldId id="289" r:id="rId19"/>
    <p:sldId id="302" r:id="rId20"/>
    <p:sldId id="303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F16388-EB89-4D4C-AD92-125936719EF8}">
          <p14:sldIdLst>
            <p14:sldId id="270"/>
            <p14:sldId id="266"/>
            <p14:sldId id="271"/>
            <p14:sldId id="272"/>
            <p14:sldId id="274"/>
            <p14:sldId id="287"/>
            <p14:sldId id="276"/>
            <p14:sldId id="300"/>
            <p14:sldId id="278"/>
            <p14:sldId id="294"/>
            <p14:sldId id="297"/>
            <p14:sldId id="296"/>
            <p14:sldId id="295"/>
            <p14:sldId id="284"/>
            <p14:sldId id="280"/>
            <p14:sldId id="298"/>
            <p14:sldId id="299"/>
            <p14:sldId id="289"/>
            <p14:sldId id="302"/>
            <p14:sldId id="303"/>
            <p14:sldId id="285"/>
            <p14:sldId id="28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900"/>
    <a:srgbClr val="92D050"/>
    <a:srgbClr val="000000"/>
    <a:srgbClr val="9ACD32"/>
    <a:srgbClr val="DEED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58" autoAdjust="0"/>
    <p:restoredTop sz="87262" autoAdjust="0"/>
  </p:normalViewPr>
  <p:slideViewPr>
    <p:cSldViewPr>
      <p:cViewPr>
        <p:scale>
          <a:sx n="143" d="100"/>
          <a:sy n="143" d="100"/>
        </p:scale>
        <p:origin x="-4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0" d="100"/>
        <a:sy n="400" d="100"/>
      </p:scale>
      <p:origin x="0" y="26264"/>
    </p:cViewPr>
  </p:sorterViewPr>
  <p:notesViewPr>
    <p:cSldViewPr>
      <p:cViewPr varScale="1">
        <p:scale>
          <a:sx n="54" d="100"/>
          <a:sy n="54" d="100"/>
        </p:scale>
        <p:origin x="-283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6FE92-6331-C346-A98F-737D4C4DA108}" type="datetimeFigureOut">
              <a:t>20/01/14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B019-16BD-FA4F-9E2E-5D48523CE3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13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5BBCF-668C-954C-913E-E150F94E5A38}" type="datetimeFigureOut">
              <a:t>20/01/14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ED8D-D240-B54D-B232-10307C11D93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1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consistency</a:t>
            </a:r>
            <a:r>
              <a:rPr lang="en-US" baseline="0" dirty="0" smtClean="0"/>
              <a:t> is not required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9ED8D-D240-B54D-B232-10307C11D9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48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 smtClean="0"/>
              <a:t>relaxedGet</a:t>
            </a:r>
            <a:r>
              <a:rPr lang="en-US" b="1" dirty="0" smtClean="0"/>
              <a:t>/</a:t>
            </a:r>
            <a:r>
              <a:rPr lang="en-US" sz="1200" b="1" dirty="0" err="1" smtClean="0">
                <a:solidFill>
                  <a:schemeClr val="tx1"/>
                </a:solidFill>
              </a:rPr>
              <a:t>atomic.unrecorded</a:t>
            </a:r>
            <a:r>
              <a:rPr lang="en-US" sz="1200" b="1" dirty="0" smtClean="0">
                <a:solidFill>
                  <a:schemeClr val="tx1"/>
                </a:solidFill>
              </a:rPr>
              <a:t>{}</a:t>
            </a:r>
            <a:r>
              <a:rPr lang="en-US" b="1" baseline="0" dirty="0" smtClean="0"/>
              <a:t> </a:t>
            </a:r>
            <a:r>
              <a:rPr lang="en-US" b="1" dirty="0" smtClean="0"/>
              <a:t>clash</a:t>
            </a:r>
            <a:r>
              <a:rPr lang="en-US" baseline="0" dirty="0" smtClean="0"/>
              <a:t> with transactional operations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9ED8D-D240-B54D-B232-10307C11D9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09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</a:t>
            </a:r>
            <a:r>
              <a:rPr lang="en-US" baseline="0" dirty="0" smtClean="0"/>
              <a:t> only we managed to get </a:t>
            </a:r>
            <a:r>
              <a:rPr lang="en-US" b="1" baseline="0" dirty="0" smtClean="0"/>
              <a:t>higher throughput </a:t>
            </a:r>
            <a:r>
              <a:rPr lang="en-US" b="0" baseline="0" dirty="0" smtClean="0"/>
              <a:t>but </a:t>
            </a:r>
            <a:r>
              <a:rPr lang="en-US" b="1" baseline="0" dirty="0" smtClean="0"/>
              <a:t>lowered the execution time</a:t>
            </a:r>
          </a:p>
          <a:p>
            <a:r>
              <a:rPr lang="en-US" b="1" baseline="0" dirty="0" err="1" smtClean="0"/>
              <a:t>singleRelaxedGet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proposed by us performs </a:t>
            </a:r>
            <a:r>
              <a:rPr lang="en-US" b="1" baseline="0" dirty="0" smtClean="0"/>
              <a:t>substantially better</a:t>
            </a:r>
            <a:r>
              <a:rPr lang="en-US" b="0" baseline="0" dirty="0" smtClean="0"/>
              <a:t> than </a:t>
            </a:r>
            <a:r>
              <a:rPr lang="en-US" b="0" baseline="0" dirty="0" err="1" smtClean="0"/>
              <a:t>ScalaSTM</a:t>
            </a:r>
            <a:r>
              <a:rPr lang="en-US" b="0" baseline="0" dirty="0" smtClean="0"/>
              <a:t> alternatives</a:t>
            </a:r>
          </a:p>
          <a:p>
            <a:r>
              <a:rPr lang="en-US" b="1" baseline="0" dirty="0" smtClean="0"/>
              <a:t>HIGHERED ROLLBACKS!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9ED8D-D240-B54D-B232-10307C11D93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53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Hydra </a:t>
            </a:r>
            <a:r>
              <a:rPr lang="en-US" baseline="0" dirty="0" smtClean="0"/>
              <a:t>app case we also </a:t>
            </a:r>
            <a:r>
              <a:rPr lang="en-US" b="1" baseline="0" dirty="0" smtClean="0"/>
              <a:t>reduced the execution time and increased throughput </a:t>
            </a:r>
          </a:p>
          <a:p>
            <a:r>
              <a:rPr lang="en-US" b="1" baseline="0" dirty="0" smtClean="0"/>
              <a:t>IDEA 1 – LOWERED ROLLBACKS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9ED8D-D240-B54D-B232-10307C11D9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8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simple </a:t>
            </a:r>
            <a:r>
              <a:rPr lang="en-US" b="0" dirty="0" smtClean="0"/>
              <a:t>heuristic </a:t>
            </a:r>
            <a:r>
              <a:rPr lang="en-US" b="1" dirty="0" smtClean="0"/>
              <a:t>substantially reduced</a:t>
            </a:r>
            <a:r>
              <a:rPr lang="en-US" b="1" baseline="0" dirty="0" smtClean="0"/>
              <a:t> rollbacks</a:t>
            </a:r>
          </a:p>
          <a:p>
            <a:r>
              <a:rPr lang="en-US" b="0" baseline="0" dirty="0" smtClean="0"/>
              <a:t>More advanced heuristics could further minimize rollback #’s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9ED8D-D240-B54D-B232-10307C11D93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6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62025" y="6063679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project and the research leading to these results has received funding from the European Community's Seventh Framework </a:t>
            </a:r>
            <a:r>
              <a:rPr lang="en-US" sz="12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Programme</a:t>
            </a:r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[FP7/2007-2013] under grant agreement n° 318693</a:t>
            </a:r>
            <a:endParaRPr lang="es-E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Move="1" noResize="1"/>
          </p:cNvPicPr>
          <p:nvPr userDrawn="1">
            <p:custDataLst>
              <p:tags r:id="rId1"/>
            </p:custData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2926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59832" y="4077072"/>
            <a:ext cx="5565304" cy="1152128"/>
          </a:xfrm>
          <a:prstGeom prst="rect">
            <a:avLst/>
          </a:prstGeom>
          <a:noFill/>
          <a:ln>
            <a:noFill/>
          </a:ln>
        </p:spPr>
        <p:txBody>
          <a:bodyPr anchor="t" anchorCtr="0">
            <a:normAutofit/>
          </a:bodyPr>
          <a:lstStyle>
            <a:lvl1pPr algn="r">
              <a:defRPr sz="2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39552" y="2636912"/>
            <a:ext cx="8064301" cy="1295400"/>
          </a:xfrm>
        </p:spPr>
        <p:txBody>
          <a:bodyPr>
            <a:normAutofit/>
          </a:bodyPr>
          <a:lstStyle>
            <a:lvl1pPr marL="0" indent="0" algn="r">
              <a:buFont typeface="Arial"/>
              <a:buNone/>
              <a:defRPr lang="en-US" sz="3200" kern="1200" dirty="0">
                <a:solidFill>
                  <a:srgbClr val="9ACD32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77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21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2160" y="6376243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CF338F-FD48-42A8-9A40-000A98A75D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7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689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687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788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7525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16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0869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5273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0869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6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6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9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Move="1" noResize="1"/>
          </p:cNvPicPr>
          <p:nvPr>
            <p:custDataLst>
              <p:tags r:id="rId10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28736"/>
            <a:ext cx="9144000" cy="12292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  <a:prstGeom prst="roundRect">
            <a:avLst/>
          </a:prstGeom>
          <a:gradFill flip="none" rotWithShape="1">
            <a:gsLst>
              <a:gs pos="0">
                <a:schemeClr val="lt1"/>
              </a:gs>
              <a:gs pos="100000">
                <a:srgbClr val="DEEDC8">
                  <a:alpha val="64000"/>
                </a:srgbClr>
              </a:gs>
            </a:gsLst>
            <a:lin ang="16200000" scaled="0"/>
            <a:tileRect/>
          </a:gradFill>
          <a:ln w="12700"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8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 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2160" y="6376243"/>
            <a:ext cx="72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CF338F-FD48-42A8-9A40-000A98A75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67544" y="6376243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DMTM 2014. </a:t>
            </a:r>
            <a:r>
              <a:rPr lang="en-US" sz="1400" u="sng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Yaroslav Hayduk</a:t>
            </a:r>
            <a:r>
              <a:rPr lang="en-US" sz="1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Anita </a:t>
            </a:r>
            <a:r>
              <a:rPr lang="en-US" sz="1400" baseline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Sobe</a:t>
            </a:r>
            <a:r>
              <a:rPr lang="en-US" sz="1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Pascal </a:t>
            </a:r>
            <a:r>
              <a:rPr lang="en-US" sz="1400" baseline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Felber</a:t>
            </a:r>
            <a:r>
              <a:rPr lang="en-US" sz="14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rgbClr val="000000"/>
          </a:solidFill>
          <a:latin typeface="Arial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>
          <a:srgbClr val="92D050"/>
        </a:buClr>
        <a:buSzPct val="100000"/>
        <a:buFontTx/>
        <a:buBlip>
          <a:blip r:embed="rId12"/>
        </a:buBlip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4400" indent="-457200" algn="l" defTabSz="914400" rtl="0" eaLnBrk="1" latinLnBrk="0" hangingPunct="1">
        <a:spcBef>
          <a:spcPct val="20000"/>
        </a:spcBef>
        <a:buSzPct val="100000"/>
        <a:buFontTx/>
        <a:buBlip>
          <a:blip r:embed="rId12"/>
        </a:buBlip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257300" indent="-342900" algn="l" defTabSz="914400" rtl="0" eaLnBrk="1" latinLnBrk="0" hangingPunct="1">
        <a:spcBef>
          <a:spcPct val="20000"/>
        </a:spcBef>
        <a:buSzPct val="100000"/>
        <a:buFontTx/>
        <a:buBlip>
          <a:blip r:embed="rId12"/>
        </a:buBlip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Tx/>
        <a:buBlip>
          <a:blip r:embed="rId12"/>
        </a:buBlip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171700" indent="-342900" algn="l" defTabSz="914400" rtl="0" eaLnBrk="1" latinLnBrk="0" hangingPunct="1">
        <a:spcBef>
          <a:spcPct val="20000"/>
        </a:spcBef>
        <a:buSzPct val="100000"/>
        <a:buFontTx/>
        <a:buBlip>
          <a:blip r:embed="rId12"/>
        </a:buBlip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3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4077072"/>
            <a:ext cx="5997352" cy="1152128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Yaroslav Hayduk</a:t>
            </a:r>
            <a:r>
              <a:rPr lang="en-US" dirty="0"/>
              <a:t>, Anita </a:t>
            </a:r>
            <a:r>
              <a:rPr lang="en-US" dirty="0" err="1"/>
              <a:t>Sobe</a:t>
            </a:r>
            <a:r>
              <a:rPr lang="en-US" dirty="0"/>
              <a:t>, Pascal </a:t>
            </a:r>
            <a:r>
              <a:rPr lang="en-US" dirty="0" err="1"/>
              <a:t>Felber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University of </a:t>
            </a:r>
            <a:r>
              <a:rPr lang="en-US" dirty="0"/>
              <a:t>Neuchâtel, </a:t>
            </a:r>
            <a:r>
              <a:rPr lang="en-US" dirty="0" smtClean="0"/>
              <a:t>Switzerland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bg2">
                    <a:lumMod val="50000"/>
                  </a:schemeClr>
                </a:solidFill>
              </a:rPr>
              <a:t>Dynamic Parallel Message Processing with Transactional Memory </a:t>
            </a:r>
            <a:r>
              <a:rPr lang="en-US" sz="3100" dirty="0">
                <a:solidFill>
                  <a:schemeClr val="bg2">
                    <a:lumMod val="50000"/>
                  </a:schemeClr>
                </a:solidFill>
              </a:rPr>
              <a:t>in the </a:t>
            </a:r>
            <a:r>
              <a:rPr lang="en-US" sz="3100" dirty="0" smtClean="0">
                <a:solidFill>
                  <a:schemeClr val="bg2">
                    <a:lumMod val="50000"/>
                  </a:schemeClr>
                </a:solidFill>
              </a:rPr>
              <a:t>Actor Model </a:t>
            </a:r>
            <a:endParaRPr lang="en-US" sz="31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31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221088"/>
            <a:ext cx="2808312" cy="9144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dirty="0" smtClean="0"/>
              <a:t>DMTM </a:t>
            </a:r>
          </a:p>
          <a:p>
            <a:r>
              <a:rPr lang="en-US" dirty="0"/>
              <a:t>January 22, 2014</a:t>
            </a:r>
          </a:p>
        </p:txBody>
      </p:sp>
      <p:pic>
        <p:nvPicPr>
          <p:cNvPr id="5" name="Picture 2" descr="C:\Users\anita\Pictures\UniNE_pos_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270971"/>
            <a:ext cx="1087437" cy="82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03696" y="2415508"/>
            <a:ext cx="914400" cy="9144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none" lIns="91440" tIns="45720" rIns="91440" bIns="45720" rtlCol="0" anchor="ctr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9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3"/>
    </mc:Choice>
    <mc:Fallback xmlns="">
      <p:transition xmlns:p14="http://schemas.microsoft.com/office/powerpoint/2010/main" spd="slow" advTm="382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exploit the idle resources?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them </a:t>
            </a:r>
            <a:r>
              <a:rPr lang="en-US" dirty="0"/>
              <a:t>for specific read-only operations </a:t>
            </a:r>
            <a:r>
              <a:rPr lang="en-US" dirty="0" smtClean="0"/>
              <a:t>operations with </a:t>
            </a:r>
            <a:r>
              <a:rPr lang="en-US" b="1" dirty="0" smtClean="0"/>
              <a:t>relaxed atomicity and isolation</a:t>
            </a:r>
            <a:r>
              <a:rPr lang="en-US" dirty="0" smtClean="0"/>
              <a:t> semantics!</a:t>
            </a:r>
          </a:p>
          <a:p>
            <a:endParaRPr lang="en-US" dirty="0" smtClean="0"/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Idea 2: Use idle threads for relaxed operations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994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"/>
    </mc:Choice>
    <mc:Fallback xmlns="">
      <p:transition xmlns:p14="http://schemas.microsoft.com/office/powerpoint/2010/main" spd="slow" advTm="236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List Actor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4870122" y="1916832"/>
            <a:ext cx="3682498" cy="2736304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sz="2800" dirty="0" smtClean="0"/>
              <a:t>Actor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57" name="Rectangle 56"/>
          <p:cNvSpPr/>
          <p:nvPr/>
        </p:nvSpPr>
        <p:spPr>
          <a:xfrm>
            <a:off x="5384268" y="2996952"/>
            <a:ext cx="2592288" cy="64807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800" dirty="0" smtClean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rivate </a:t>
            </a:r>
            <a:r>
              <a:rPr lang="en-US" dirty="0" err="1" smtClean="0">
                <a:solidFill>
                  <a:srgbClr val="000000"/>
                </a:solidFill>
              </a:rPr>
              <a:t>listData</a:t>
            </a:r>
            <a:r>
              <a:rPr lang="en-US" dirty="0" smtClean="0">
                <a:solidFill>
                  <a:srgbClr val="000000"/>
                </a:solidFill>
              </a:rPr>
              <a:t>=Ref(data)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300192" y="1844824"/>
            <a:ext cx="2520280" cy="648072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835696" y="3429000"/>
            <a:ext cx="73017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179512" y="2852936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Very these depending on</a:t>
            </a:r>
          </a:p>
          <a:p>
            <a:pPr algn="ctr"/>
            <a:r>
              <a:rPr lang="en-US" dirty="0"/>
              <a:t> 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10" name="Right Brace 9"/>
          <p:cNvSpPr/>
          <p:nvPr/>
        </p:nvSpPr>
        <p:spPr>
          <a:xfrm rot="10800000">
            <a:off x="2997914" y="1988840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13938" y="2060848"/>
            <a:ext cx="16561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Insert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Remove</a:t>
            </a:r>
            <a:r>
              <a:rPr lang="en-US" dirty="0"/>
              <a:t>/</a:t>
            </a:r>
            <a:r>
              <a:rPr lang="en-US" dirty="0" smtClean="0"/>
              <a:t>Contains</a:t>
            </a:r>
          </a:p>
          <a:p>
            <a:pPr algn="ctr"/>
            <a:r>
              <a:rPr lang="en-US" b="1" dirty="0" smtClean="0"/>
              <a:t>Messages</a:t>
            </a:r>
            <a:endParaRPr lang="uk-UA" b="1" dirty="0"/>
          </a:p>
        </p:txBody>
      </p:sp>
      <p:sp>
        <p:nvSpPr>
          <p:cNvPr id="13" name="Right Brace 12"/>
          <p:cNvSpPr/>
          <p:nvPr/>
        </p:nvSpPr>
        <p:spPr>
          <a:xfrm rot="10800000">
            <a:off x="2997914" y="3429000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13938" y="3657798"/>
            <a:ext cx="16561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Relaxed</a:t>
            </a:r>
            <a:r>
              <a:rPr lang="en-US" dirty="0" smtClean="0"/>
              <a:t> sum</a:t>
            </a:r>
          </a:p>
          <a:p>
            <a:pPr algn="ctr"/>
            <a:r>
              <a:rPr lang="en-US" dirty="0" smtClean="0"/>
              <a:t>…..</a:t>
            </a:r>
          </a:p>
          <a:p>
            <a:pPr algn="ctr"/>
            <a:r>
              <a:rPr lang="en-US" b="1" dirty="0" smtClean="0"/>
              <a:t>Messages</a:t>
            </a:r>
            <a:endParaRPr lang="uk-UA" b="1" dirty="0"/>
          </a:p>
        </p:txBody>
      </p:sp>
      <p:grpSp>
        <p:nvGrpSpPr>
          <p:cNvPr id="15" name="Group 14"/>
          <p:cNvGrpSpPr/>
          <p:nvPr/>
        </p:nvGrpSpPr>
        <p:grpSpPr>
          <a:xfrm rot="5400000">
            <a:off x="1350114" y="3276600"/>
            <a:ext cx="2880320" cy="304800"/>
            <a:chOff x="5508104" y="4869160"/>
            <a:chExt cx="2880320" cy="304800"/>
          </a:xfrm>
        </p:grpSpPr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6948264" y="4869160"/>
              <a:ext cx="0" cy="30480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2000" b="1">
                <a:solidFill>
                  <a:schemeClr val="lt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5508104" y="4869160"/>
              <a:ext cx="2880320" cy="304800"/>
              <a:chOff x="5508104" y="4869160"/>
              <a:chExt cx="2880320" cy="30480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508104" y="4869160"/>
                <a:ext cx="2880320" cy="304800"/>
                <a:chOff x="5508104" y="4869160"/>
                <a:chExt cx="2880320" cy="304800"/>
              </a:xfrm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5508104" y="4869160"/>
                  <a:ext cx="2880320" cy="28803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auto">
                <a:xfrm>
                  <a:off x="58681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auto">
                <a:xfrm>
                  <a:off x="62281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7" name="Line 13"/>
                <p:cNvSpPr>
                  <a:spLocks noChangeShapeType="1"/>
                </p:cNvSpPr>
                <p:nvPr/>
              </p:nvSpPr>
              <p:spPr bwMode="auto">
                <a:xfrm>
                  <a:off x="658822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8" name="Line 13"/>
                <p:cNvSpPr>
                  <a:spLocks noChangeShapeType="1"/>
                </p:cNvSpPr>
                <p:nvPr/>
              </p:nvSpPr>
              <p:spPr bwMode="auto">
                <a:xfrm>
                  <a:off x="730830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9" name="Line 13"/>
                <p:cNvSpPr>
                  <a:spLocks noChangeShapeType="1"/>
                </p:cNvSpPr>
                <p:nvPr/>
              </p:nvSpPr>
              <p:spPr bwMode="auto">
                <a:xfrm>
                  <a:off x="76683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30" name="Line 13"/>
                <p:cNvSpPr>
                  <a:spLocks noChangeShapeType="1"/>
                </p:cNvSpPr>
                <p:nvPr/>
              </p:nvSpPr>
              <p:spPr bwMode="auto">
                <a:xfrm>
                  <a:off x="80283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9" name="Group 18"/>
              <p:cNvGrpSpPr/>
              <p:nvPr/>
            </p:nvGrpSpPr>
            <p:grpSpPr>
              <a:xfrm>
                <a:off x="5544000" y="4906800"/>
                <a:ext cx="1368152" cy="216024"/>
                <a:chOff x="5580112" y="4941168"/>
                <a:chExt cx="1368152" cy="216024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5801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59401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63001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66023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31" name="Group 30"/>
          <p:cNvGrpSpPr/>
          <p:nvPr/>
        </p:nvGrpSpPr>
        <p:grpSpPr>
          <a:xfrm rot="5400000">
            <a:off x="2113296" y="4042816"/>
            <a:ext cx="1368152" cy="216024"/>
            <a:chOff x="7092280" y="5085184"/>
            <a:chExt cx="1368152" cy="216024"/>
          </a:xfrm>
        </p:grpSpPr>
        <p:sp>
          <p:nvSpPr>
            <p:cNvPr id="32" name="Rectangle 31"/>
            <p:cNvSpPr/>
            <p:nvPr/>
          </p:nvSpPr>
          <p:spPr>
            <a:xfrm>
              <a:off x="709228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45232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1236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17240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549507"/>
              </p:ext>
            </p:extLst>
          </p:nvPr>
        </p:nvGraphicFramePr>
        <p:xfrm>
          <a:off x="539552" y="3501008"/>
          <a:ext cx="119838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3" imgW="1739900" imgH="939800" progId="Equation.3">
                  <p:embed/>
                </p:oleObj>
              </mc:Choice>
              <mc:Fallback>
                <p:oleObj name="Equation" r:id="rId3" imgW="1739900" imgH="93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3501008"/>
                        <a:ext cx="1198384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576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98"/>
    </mc:Choice>
    <mc:Fallback xmlns="">
      <p:transition xmlns:p14="http://schemas.microsoft.com/office/powerpoint/2010/main" spd="slow" advTm="819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Modified </a:t>
            </a:r>
            <a:r>
              <a:rPr lang="en-US" dirty="0" err="1" smtClean="0"/>
              <a:t>Scala</a:t>
            </a:r>
            <a:r>
              <a:rPr lang="en-US" dirty="0" smtClean="0"/>
              <a:t> STM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1763688" y="1196752"/>
            <a:ext cx="3682498" cy="2736304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sz="2800" dirty="0" smtClean="0"/>
              <a:t>Ref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57" name="Rectangle 56"/>
          <p:cNvSpPr/>
          <p:nvPr/>
        </p:nvSpPr>
        <p:spPr>
          <a:xfrm>
            <a:off x="1907704" y="2276872"/>
            <a:ext cx="3384376" cy="64807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8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volatile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protected_data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652120" y="1052736"/>
            <a:ext cx="2880320" cy="4896544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800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b="1" u="sng" dirty="0" smtClean="0">
                <a:solidFill>
                  <a:schemeClr val="tx1"/>
                </a:solidFill>
              </a:rPr>
              <a:t>Ref object methods:</a:t>
            </a: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get()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….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relaxedGet</a:t>
            </a:r>
            <a:r>
              <a:rPr lang="en-US" sz="2400" dirty="0" smtClean="0">
                <a:solidFill>
                  <a:schemeClr val="tx1"/>
                </a:solidFill>
              </a:rPr>
              <a:t>()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</a:p>
          <a:p>
            <a:pPr algn="ctr"/>
            <a:endParaRPr lang="en-US" sz="2400" b="1" u="sng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u="sng" dirty="0" smtClean="0">
                <a:solidFill>
                  <a:schemeClr val="tx1"/>
                </a:solidFill>
              </a:rPr>
              <a:t>Transaction Scopes:</a:t>
            </a:r>
            <a:endParaRPr lang="en-US" sz="2400" b="1" u="sng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atomic{}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atomic.unrecorded</a:t>
            </a:r>
            <a:r>
              <a:rPr lang="en-US" sz="2400" dirty="0" smtClean="0">
                <a:solidFill>
                  <a:schemeClr val="tx1"/>
                </a:solidFill>
              </a:rPr>
              <a:t>{}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3528" y="4941168"/>
            <a:ext cx="532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Since it</a:t>
            </a:r>
            <a:r>
              <a:rPr lang="fr-FR" sz="2400" dirty="0" smtClean="0"/>
              <a:t>’</a:t>
            </a:r>
            <a:r>
              <a:rPr lang="en-US" sz="2400" dirty="0" smtClean="0"/>
              <a:t>s a </a:t>
            </a:r>
            <a:r>
              <a:rPr lang="en-US" sz="2400" b="1" dirty="0"/>
              <a:t>w</a:t>
            </a:r>
            <a:r>
              <a:rPr lang="en-US" sz="2400" b="1" dirty="0" smtClean="0"/>
              <a:t>rite</a:t>
            </a:r>
            <a:r>
              <a:rPr lang="en-US" sz="2400" b="1" dirty="0"/>
              <a:t>-back</a:t>
            </a:r>
            <a:r>
              <a:rPr lang="en-US" sz="2400" dirty="0"/>
              <a:t> </a:t>
            </a:r>
            <a:r>
              <a:rPr lang="en-US" sz="2400" dirty="0" smtClean="0"/>
              <a:t>STM, </a:t>
            </a:r>
          </a:p>
          <a:p>
            <a:pPr algn="ctr"/>
            <a:r>
              <a:rPr lang="en-US" sz="2400" dirty="0" smtClean="0"/>
              <a:t>we can safely access the value directly </a:t>
            </a:r>
            <a:endParaRPr lang="uk-UA" sz="24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635896" y="3068960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010148" y="4581128"/>
            <a:ext cx="3369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Our </a:t>
            </a:r>
            <a:r>
              <a:rPr lang="en-US" b="1" dirty="0" err="1" smtClean="0"/>
              <a:t>singleRelaxedGet</a:t>
            </a:r>
            <a:r>
              <a:rPr lang="en-US" b="1" dirty="0" smtClean="0"/>
              <a:t>() </a:t>
            </a:r>
            <a:r>
              <a:rPr lang="en-US" dirty="0" smtClean="0"/>
              <a:t>operation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314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2"/>
    </mc:Choice>
    <mc:Fallback xmlns="">
      <p:transition xmlns:p14="http://schemas.microsoft.com/office/powerpoint/2010/main" spd="slow" advTm="79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Idea 2: Use idle threads for relaxed consist. task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5715632" y="2260379"/>
            <a:ext cx="2600325" cy="336550"/>
            <a:chOff x="864" y="2016"/>
            <a:chExt cx="2016" cy="212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864" y="2016"/>
              <a:ext cx="432" cy="212"/>
              <a:chOff x="1488" y="1996"/>
              <a:chExt cx="432" cy="212"/>
            </a:xfrm>
          </p:grpSpPr>
          <p:sp>
            <p:nvSpPr>
              <p:cNvPr id="28" name="Rectangle 5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28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488" y="1996"/>
                <a:ext cx="15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600" b="0" dirty="0">
                    <a:latin typeface="Helvetica" pitchFamily="34" charset="0"/>
                  </a:rPr>
                  <a:t>2</a:t>
                </a:r>
              </a:p>
            </p:txBody>
          </p:sp>
          <p:sp>
            <p:nvSpPr>
              <p:cNvPr id="31" name="Line 9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296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488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296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5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536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1728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1920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1728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b="0" dirty="0" smtClean="0">
                  <a:latin typeface="Helvetica" pitchFamily="34" charset="0"/>
                </a:rPr>
                <a:t>6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1968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2160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2352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2160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latin typeface="Helvetica" pitchFamily="34" charset="0"/>
                </a:rPr>
                <a:t>8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2400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2592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2784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2592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9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 flipH="1">
              <a:off x="2784" y="2064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5245463" y="1901341"/>
            <a:ext cx="3418794" cy="856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Local Actor state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 rot="5400000">
            <a:off x="5803944" y="3174973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220072" y="2997361"/>
            <a:ext cx="1360386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8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49869" y="3659980"/>
            <a:ext cx="526559" cy="576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</a:t>
            </a:r>
            <a:endParaRPr lang="de-DE" dirty="0"/>
          </a:p>
        </p:txBody>
      </p:sp>
      <p:sp>
        <p:nvSpPr>
          <p:cNvPr id="36" name="Rounded Rectangle 35"/>
          <p:cNvSpPr/>
          <p:nvPr/>
        </p:nvSpPr>
        <p:spPr>
          <a:xfrm>
            <a:off x="877089" y="1412777"/>
            <a:ext cx="526559" cy="576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</a:t>
            </a:r>
            <a:endParaRPr lang="de-DE" dirty="0"/>
          </a:p>
        </p:txBody>
      </p:sp>
      <p:cxnSp>
        <p:nvCxnSpPr>
          <p:cNvPr id="37" name="Shape 9"/>
          <p:cNvCxnSpPr>
            <a:stCxn id="35" idx="3"/>
          </p:cNvCxnSpPr>
          <p:nvPr/>
        </p:nvCxnSpPr>
        <p:spPr>
          <a:xfrm flipV="1">
            <a:off x="1376427" y="2952663"/>
            <a:ext cx="3750975" cy="995348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418" y="1707656"/>
            <a:ext cx="432000" cy="531692"/>
          </a:xfrm>
          <a:prstGeom prst="rect">
            <a:avLst/>
          </a:prstGeom>
          <a:noFill/>
        </p:spPr>
      </p:pic>
      <p:cxnSp>
        <p:nvCxnSpPr>
          <p:cNvPr id="40" name="Shape 14"/>
          <p:cNvCxnSpPr>
            <a:stCxn id="36" idx="3"/>
          </p:cNvCxnSpPr>
          <p:nvPr/>
        </p:nvCxnSpPr>
        <p:spPr>
          <a:xfrm>
            <a:off x="1403648" y="1700808"/>
            <a:ext cx="3711973" cy="926412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877" y="3957454"/>
            <a:ext cx="432000" cy="531692"/>
          </a:xfrm>
          <a:prstGeom prst="rect">
            <a:avLst/>
          </a:prstGeom>
          <a:noFill/>
        </p:spPr>
      </p:pic>
      <p:sp>
        <p:nvSpPr>
          <p:cNvPr id="42" name="Rounded Rectangle 41"/>
          <p:cNvSpPr/>
          <p:nvPr/>
        </p:nvSpPr>
        <p:spPr>
          <a:xfrm>
            <a:off x="5148064" y="1412776"/>
            <a:ext cx="3632995" cy="2634623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dirty="0" smtClean="0"/>
              <a:t>Actor C (“List” Actor)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403648" y="3356992"/>
            <a:ext cx="1274787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Remove 9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33369" y="1929974"/>
            <a:ext cx="1338431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2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876256" y="2994851"/>
            <a:ext cx="1800200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Inconsistent</a:t>
            </a:r>
            <a:r>
              <a:rPr lang="en-US" i="1" dirty="0" smtClean="0">
                <a:solidFill>
                  <a:schemeClr val="tx1"/>
                </a:solidFill>
              </a:rPr>
              <a:t> Sum</a:t>
            </a:r>
            <a:endParaRPr lang="uk-UA" i="1" dirty="0">
              <a:solidFill>
                <a:schemeClr val="tx1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580112" y="4365104"/>
            <a:ext cx="2880320" cy="304800"/>
            <a:chOff x="5508104" y="4869160"/>
            <a:chExt cx="2880320" cy="304800"/>
          </a:xfrm>
        </p:grpSpPr>
        <p:sp>
          <p:nvSpPr>
            <p:cNvPr id="54" name="Line 13"/>
            <p:cNvSpPr>
              <a:spLocks noChangeShapeType="1"/>
            </p:cNvSpPr>
            <p:nvPr/>
          </p:nvSpPr>
          <p:spPr bwMode="auto">
            <a:xfrm>
              <a:off x="6948264" y="4869160"/>
              <a:ext cx="0" cy="30480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2000" b="1">
                <a:solidFill>
                  <a:schemeClr val="lt1"/>
                </a:solidFill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508104" y="4869160"/>
              <a:ext cx="2880320" cy="304800"/>
              <a:chOff x="5508104" y="4869160"/>
              <a:chExt cx="2880320" cy="304800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5508104" y="4869160"/>
                <a:ext cx="2880320" cy="304800"/>
                <a:chOff x="5508104" y="4869160"/>
                <a:chExt cx="2880320" cy="304800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5508104" y="4869160"/>
                  <a:ext cx="2880320" cy="28803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Line 13"/>
                <p:cNvSpPr>
                  <a:spLocks noChangeShapeType="1"/>
                </p:cNvSpPr>
                <p:nvPr/>
              </p:nvSpPr>
              <p:spPr bwMode="auto">
                <a:xfrm>
                  <a:off x="58681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/>
                </a:p>
              </p:txBody>
            </p:sp>
            <p:sp>
              <p:nvSpPr>
                <p:cNvPr id="52" name="Line 13"/>
                <p:cNvSpPr>
                  <a:spLocks noChangeShapeType="1"/>
                </p:cNvSpPr>
                <p:nvPr/>
              </p:nvSpPr>
              <p:spPr bwMode="auto">
                <a:xfrm>
                  <a:off x="62281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3" name="Line 13"/>
                <p:cNvSpPr>
                  <a:spLocks noChangeShapeType="1"/>
                </p:cNvSpPr>
                <p:nvPr/>
              </p:nvSpPr>
              <p:spPr bwMode="auto">
                <a:xfrm>
                  <a:off x="658822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5" name="Line 13"/>
                <p:cNvSpPr>
                  <a:spLocks noChangeShapeType="1"/>
                </p:cNvSpPr>
                <p:nvPr/>
              </p:nvSpPr>
              <p:spPr bwMode="auto">
                <a:xfrm>
                  <a:off x="730830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6" name="Line 13"/>
                <p:cNvSpPr>
                  <a:spLocks noChangeShapeType="1"/>
                </p:cNvSpPr>
                <p:nvPr/>
              </p:nvSpPr>
              <p:spPr bwMode="auto">
                <a:xfrm>
                  <a:off x="76683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7" name="Line 13"/>
                <p:cNvSpPr>
                  <a:spLocks noChangeShapeType="1"/>
                </p:cNvSpPr>
                <p:nvPr/>
              </p:nvSpPr>
              <p:spPr bwMode="auto">
                <a:xfrm>
                  <a:off x="80283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5" name="Group 4"/>
              <p:cNvGrpSpPr/>
              <p:nvPr/>
            </p:nvGrpSpPr>
            <p:grpSpPr>
              <a:xfrm>
                <a:off x="5544000" y="4906800"/>
                <a:ext cx="1368152" cy="216024"/>
                <a:chOff x="5580112" y="4941168"/>
                <a:chExt cx="1368152" cy="216024"/>
              </a:xfrm>
            </p:grpSpPr>
            <p:sp>
              <p:nvSpPr>
                <p:cNvPr id="59" name="Rectangle 58"/>
                <p:cNvSpPr/>
                <p:nvPr/>
              </p:nvSpPr>
              <p:spPr>
                <a:xfrm>
                  <a:off x="55801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9401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63001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666023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69" name="Freeform 68"/>
          <p:cNvSpPr/>
          <p:nvPr/>
        </p:nvSpPr>
        <p:spPr>
          <a:xfrm rot="5400000">
            <a:off x="7706348" y="3174973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329913" y="4015004"/>
            <a:ext cx="1338431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Thread Pool</a:t>
            </a:r>
            <a:endParaRPr lang="uk-UA" i="1" dirty="0">
              <a:solidFill>
                <a:schemeClr val="tx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5940152" y="393305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7884368" y="393305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6516217" y="3078900"/>
            <a:ext cx="432047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…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508104" y="4735084"/>
            <a:ext cx="1512168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TM Threads</a:t>
            </a:r>
            <a:endParaRPr lang="uk-UA" sz="1600" dirty="0">
              <a:solidFill>
                <a:schemeClr val="tx1"/>
              </a:solidFill>
            </a:endParaRPr>
          </a:p>
        </p:txBody>
      </p:sp>
      <p:sp>
        <p:nvSpPr>
          <p:cNvPr id="77" name="Right Brace 76"/>
          <p:cNvSpPr/>
          <p:nvPr/>
        </p:nvSpPr>
        <p:spPr>
          <a:xfrm rot="5400000">
            <a:off x="5976156" y="4473116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804248" y="4581128"/>
            <a:ext cx="1944216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Relaxed consist. Threads</a:t>
            </a:r>
            <a:endParaRPr lang="uk-UA" sz="1600" dirty="0">
              <a:solidFill>
                <a:schemeClr val="tx1"/>
              </a:solidFill>
            </a:endParaRPr>
          </a:p>
        </p:txBody>
      </p:sp>
      <p:sp>
        <p:nvSpPr>
          <p:cNvPr id="79" name="Right Brace 78"/>
          <p:cNvSpPr/>
          <p:nvPr/>
        </p:nvSpPr>
        <p:spPr>
          <a:xfrm rot="5400000">
            <a:off x="7488324" y="4473116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7056000" y="4402728"/>
            <a:ext cx="1368152" cy="216024"/>
            <a:chOff x="7092280" y="5085184"/>
            <a:chExt cx="1368152" cy="216024"/>
          </a:xfrm>
        </p:grpSpPr>
        <p:sp>
          <p:nvSpPr>
            <p:cNvPr id="71" name="Rectangle 70"/>
            <p:cNvSpPr/>
            <p:nvPr/>
          </p:nvSpPr>
          <p:spPr>
            <a:xfrm>
              <a:off x="709228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45232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81236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817240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076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4"/>
    </mc:Choice>
    <mc:Fallback xmlns="">
      <p:transition xmlns:p14="http://schemas.microsoft.com/office/powerpoint/2010/main" spd="slow" advTm="115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Software</a:t>
            </a:r>
            <a:r>
              <a:rPr lang="en-US" dirty="0"/>
              <a:t>: </a:t>
            </a:r>
            <a:r>
              <a:rPr lang="en-US" dirty="0" err="1"/>
              <a:t>Scala</a:t>
            </a:r>
            <a:r>
              <a:rPr lang="en-US" dirty="0"/>
              <a:t> 2.12</a:t>
            </a:r>
            <a:r>
              <a:rPr lang="ru-RU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Akka</a:t>
            </a:r>
            <a:r>
              <a:rPr lang="en-US" dirty="0" smtClean="0"/>
              <a:t> </a:t>
            </a:r>
            <a:r>
              <a:rPr lang="en-US" dirty="0"/>
              <a:t>2.10 </a:t>
            </a:r>
            <a:r>
              <a:rPr lang="en-US" dirty="0" smtClean="0"/>
              <a:t>&amp; </a:t>
            </a:r>
            <a:r>
              <a:rPr lang="en-US" dirty="0" err="1" smtClean="0"/>
              <a:t>ScalaSTM</a:t>
            </a:r>
            <a:r>
              <a:rPr lang="en-US" dirty="0" smtClean="0"/>
              <a:t> 0.7</a:t>
            </a: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Hardware</a:t>
            </a:r>
            <a:r>
              <a:rPr lang="en-US" dirty="0"/>
              <a:t>: 48-core AMD Opteron 6172 CPUs running at </a:t>
            </a:r>
            <a:r>
              <a:rPr lang="en-US" dirty="0" smtClean="0"/>
              <a:t>2.1GHz</a:t>
            </a:r>
          </a:p>
          <a:p>
            <a:pPr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2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5"/>
    </mc:Choice>
    <mc:Fallback xmlns="">
      <p:transition xmlns:p14="http://schemas.microsoft.com/office/powerpoint/2010/main" spd="slow" advTm="5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Application overview</a:t>
            </a:r>
            <a:endParaRPr lang="en-US" dirty="0"/>
          </a:p>
        </p:txBody>
      </p:sp>
      <p:grpSp>
        <p:nvGrpSpPr>
          <p:cNvPr id="41" name="Group 33"/>
          <p:cNvGrpSpPr>
            <a:grpSpLocks/>
          </p:cNvGrpSpPr>
          <p:nvPr/>
        </p:nvGrpSpPr>
        <p:grpSpPr bwMode="auto">
          <a:xfrm>
            <a:off x="853934" y="2401876"/>
            <a:ext cx="1828800" cy="336550"/>
            <a:chOff x="864" y="2016"/>
            <a:chExt cx="1152" cy="212"/>
          </a:xfrm>
        </p:grpSpPr>
        <p:grpSp>
          <p:nvGrpSpPr>
            <p:cNvPr id="42" name="Group 10"/>
            <p:cNvGrpSpPr>
              <a:grpSpLocks/>
            </p:cNvGrpSpPr>
            <p:nvPr/>
          </p:nvGrpSpPr>
          <p:grpSpPr bwMode="auto">
            <a:xfrm>
              <a:off x="864" y="2016"/>
              <a:ext cx="432" cy="212"/>
              <a:chOff x="1488" y="1996"/>
              <a:chExt cx="432" cy="212"/>
            </a:xfrm>
          </p:grpSpPr>
          <p:sp>
            <p:nvSpPr>
              <p:cNvPr id="50" name="Rectangle 5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28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Text Box 7"/>
              <p:cNvSpPr txBox="1">
                <a:spLocks noChangeArrowheads="1"/>
              </p:cNvSpPr>
              <p:nvPr/>
            </p:nvSpPr>
            <p:spPr bwMode="auto">
              <a:xfrm>
                <a:off x="1488" y="1996"/>
                <a:ext cx="15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sz="1600" b="0" dirty="0">
                  <a:latin typeface="Helvetica" pitchFamily="34" charset="0"/>
                </a:endParaRPr>
              </a:p>
            </p:txBody>
          </p:sp>
          <p:sp>
            <p:nvSpPr>
              <p:cNvPr id="53" name="Line 9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1296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13"/>
            <p:cNvSpPr>
              <a:spLocks noChangeShapeType="1"/>
            </p:cNvSpPr>
            <p:nvPr/>
          </p:nvSpPr>
          <p:spPr bwMode="auto">
            <a:xfrm>
              <a:off x="1488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14"/>
            <p:cNvSpPr txBox="1">
              <a:spLocks noChangeArrowheads="1"/>
            </p:cNvSpPr>
            <p:nvPr/>
          </p:nvSpPr>
          <p:spPr bwMode="auto">
            <a:xfrm>
              <a:off x="1296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46" name="Line 15"/>
            <p:cNvSpPr>
              <a:spLocks noChangeShapeType="1"/>
            </p:cNvSpPr>
            <p:nvPr/>
          </p:nvSpPr>
          <p:spPr bwMode="auto">
            <a:xfrm>
              <a:off x="1536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7"/>
            <p:cNvSpPr>
              <a:spLocks noChangeArrowheads="1"/>
            </p:cNvSpPr>
            <p:nvPr/>
          </p:nvSpPr>
          <p:spPr bwMode="auto">
            <a:xfrm>
              <a:off x="1728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8"/>
            <p:cNvSpPr>
              <a:spLocks noChangeShapeType="1"/>
            </p:cNvSpPr>
            <p:nvPr/>
          </p:nvSpPr>
          <p:spPr bwMode="auto">
            <a:xfrm>
              <a:off x="1920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19"/>
            <p:cNvSpPr txBox="1">
              <a:spLocks noChangeArrowheads="1"/>
            </p:cNvSpPr>
            <p:nvPr/>
          </p:nvSpPr>
          <p:spPr bwMode="auto">
            <a:xfrm>
              <a:off x="1728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sz="1600" b="0" dirty="0">
                <a:latin typeface="Helvetica" pitchFamily="34" charset="0"/>
              </a:endParaRP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4220446" y="5227160"/>
            <a:ext cx="648072" cy="576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</a:t>
            </a:r>
            <a:endParaRPr lang="de-DE" dirty="0"/>
          </a:p>
        </p:txBody>
      </p:sp>
      <p:sp>
        <p:nvSpPr>
          <p:cNvPr id="56" name="Rounded Rectangle 55"/>
          <p:cNvSpPr/>
          <p:nvPr/>
        </p:nvSpPr>
        <p:spPr>
          <a:xfrm>
            <a:off x="471619" y="1775260"/>
            <a:ext cx="2607893" cy="1433229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dirty="0"/>
              <a:t>A </a:t>
            </a:r>
            <a:r>
              <a:rPr lang="en-US" dirty="0" smtClean="0"/>
              <a:t>List </a:t>
            </a:r>
            <a:r>
              <a:rPr lang="en-US" dirty="0"/>
              <a:t>Range </a:t>
            </a:r>
            <a:r>
              <a:rPr lang="en-US" dirty="0" smtClean="0"/>
              <a:t>(1..25)</a:t>
            </a:r>
            <a:r>
              <a:rPr lang="uk-UA" dirty="0" smtClean="0"/>
              <a:t> </a:t>
            </a:r>
            <a:r>
              <a:rPr lang="en-US" dirty="0"/>
              <a:t>Actor</a:t>
            </a:r>
          </a:p>
        </p:txBody>
      </p:sp>
      <p:cxnSp>
        <p:nvCxnSpPr>
          <p:cNvPr id="57" name="Shape 9"/>
          <p:cNvCxnSpPr>
            <a:stCxn id="54" idx="0"/>
            <a:endCxn id="56" idx="2"/>
          </p:cNvCxnSpPr>
          <p:nvPr/>
        </p:nvCxnSpPr>
        <p:spPr>
          <a:xfrm rot="16200000" flipV="1">
            <a:off x="2150689" y="2833367"/>
            <a:ext cx="2018671" cy="276891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907704" y="4437140"/>
            <a:ext cx="1584176" cy="6460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Global </a:t>
            </a:r>
            <a:r>
              <a:rPr lang="en-US" b="1" i="1" dirty="0" smtClean="0">
                <a:solidFill>
                  <a:schemeClr val="tx1"/>
                </a:solidFill>
              </a:rPr>
              <a:t>relaxed </a:t>
            </a:r>
            <a:r>
              <a:rPr lang="en-US" dirty="0" smtClean="0">
                <a:solidFill>
                  <a:schemeClr val="tx1"/>
                </a:solidFill>
              </a:rPr>
              <a:t>list sum</a:t>
            </a:r>
            <a:endParaRPr lang="uk-UA" dirty="0">
              <a:solidFill>
                <a:schemeClr val="tx1"/>
              </a:solidFill>
            </a:endParaRPr>
          </a:p>
        </p:txBody>
      </p:sp>
      <p:grpSp>
        <p:nvGrpSpPr>
          <p:cNvPr id="59" name="Group 33"/>
          <p:cNvGrpSpPr>
            <a:grpSpLocks/>
          </p:cNvGrpSpPr>
          <p:nvPr/>
        </p:nvGrpSpPr>
        <p:grpSpPr bwMode="auto">
          <a:xfrm>
            <a:off x="6528778" y="2400431"/>
            <a:ext cx="1828800" cy="338138"/>
            <a:chOff x="864" y="2016"/>
            <a:chExt cx="1152" cy="213"/>
          </a:xfrm>
        </p:grpSpPr>
        <p:grpSp>
          <p:nvGrpSpPr>
            <p:cNvPr id="60" name="Group 10"/>
            <p:cNvGrpSpPr>
              <a:grpSpLocks/>
            </p:cNvGrpSpPr>
            <p:nvPr/>
          </p:nvGrpSpPr>
          <p:grpSpPr bwMode="auto">
            <a:xfrm>
              <a:off x="864" y="2016"/>
              <a:ext cx="432" cy="213"/>
              <a:chOff x="1488" y="1996"/>
              <a:chExt cx="432" cy="213"/>
            </a:xfrm>
          </p:grpSpPr>
          <p:sp>
            <p:nvSpPr>
              <p:cNvPr id="68" name="Rectangle 5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28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1488" y="1996"/>
                <a:ext cx="157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sz="1600" b="0" dirty="0">
                  <a:latin typeface="Helvetica" pitchFamily="34" charset="0"/>
                </a:endParaRPr>
              </a:p>
            </p:txBody>
          </p:sp>
          <p:sp>
            <p:nvSpPr>
              <p:cNvPr id="71" name="Line 9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>
              <a:off x="1296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13"/>
            <p:cNvSpPr>
              <a:spLocks noChangeShapeType="1"/>
            </p:cNvSpPr>
            <p:nvPr/>
          </p:nvSpPr>
          <p:spPr bwMode="auto">
            <a:xfrm>
              <a:off x="1488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4"/>
            <p:cNvSpPr txBox="1">
              <a:spLocks noChangeArrowheads="1"/>
            </p:cNvSpPr>
            <p:nvPr/>
          </p:nvSpPr>
          <p:spPr bwMode="auto">
            <a:xfrm>
              <a:off x="1296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64" name="Line 15"/>
            <p:cNvSpPr>
              <a:spLocks noChangeShapeType="1"/>
            </p:cNvSpPr>
            <p:nvPr/>
          </p:nvSpPr>
          <p:spPr bwMode="auto">
            <a:xfrm>
              <a:off x="1536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1728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18"/>
            <p:cNvSpPr>
              <a:spLocks noChangeShapeType="1"/>
            </p:cNvSpPr>
            <p:nvPr/>
          </p:nvSpPr>
          <p:spPr bwMode="auto">
            <a:xfrm>
              <a:off x="1920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Text Box 19"/>
            <p:cNvSpPr txBox="1">
              <a:spLocks noChangeArrowheads="1"/>
            </p:cNvSpPr>
            <p:nvPr/>
          </p:nvSpPr>
          <p:spPr bwMode="auto">
            <a:xfrm>
              <a:off x="1728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sz="1600" b="0" dirty="0">
                <a:latin typeface="Helvetica" pitchFamily="34" charset="0"/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6019800" y="1772816"/>
            <a:ext cx="2607893" cy="1433229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dirty="0" smtClean="0"/>
              <a:t>A List Range (100..125)</a:t>
            </a:r>
            <a:r>
              <a:rPr lang="uk-UA" dirty="0" smtClean="0"/>
              <a:t> </a:t>
            </a:r>
            <a:r>
              <a:rPr lang="en-US" dirty="0" smtClean="0"/>
              <a:t>Actor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3240536" y="1785242"/>
            <a:ext cx="2607893" cy="1433229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endParaRPr lang="uk-UA" sz="1050" dirty="0" smtClean="0"/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……….</a:t>
            </a:r>
            <a:endParaRPr lang="en-US" dirty="0"/>
          </a:p>
        </p:txBody>
      </p:sp>
      <p:pic>
        <p:nvPicPr>
          <p:cNvPr id="55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" y="2992465"/>
            <a:ext cx="432048" cy="432048"/>
          </a:xfrm>
          <a:prstGeom prst="rect">
            <a:avLst/>
          </a:prstGeom>
          <a:noFill/>
        </p:spPr>
      </p:pic>
      <p:pic>
        <p:nvPicPr>
          <p:cNvPr id="72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6020" y="2991015"/>
            <a:ext cx="432048" cy="432048"/>
          </a:xfrm>
          <a:prstGeom prst="rect">
            <a:avLst/>
          </a:prstGeom>
          <a:noFill/>
        </p:spPr>
      </p:pic>
      <p:pic>
        <p:nvPicPr>
          <p:cNvPr id="74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0093" y="3002447"/>
            <a:ext cx="432048" cy="432048"/>
          </a:xfrm>
          <a:prstGeom prst="rect">
            <a:avLst/>
          </a:prstGeom>
          <a:noFill/>
        </p:spPr>
      </p:pic>
      <p:sp>
        <p:nvSpPr>
          <p:cNvPr id="39" name="Rounded Rectangle 38"/>
          <p:cNvSpPr/>
          <p:nvPr/>
        </p:nvSpPr>
        <p:spPr>
          <a:xfrm>
            <a:off x="7020272" y="5229228"/>
            <a:ext cx="648072" cy="576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B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788024" y="4437140"/>
            <a:ext cx="1872208" cy="6460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TM</a:t>
            </a:r>
            <a:r>
              <a:rPr lang="en-US" dirty="0" smtClean="0">
                <a:solidFill>
                  <a:schemeClr val="tx1"/>
                </a:solidFill>
              </a:rPr>
              <a:t> Insert/Remove/Contains</a:t>
            </a:r>
            <a:endParaRPr lang="uk-UA" dirty="0">
              <a:solidFill>
                <a:schemeClr val="tx1"/>
              </a:solidFill>
            </a:endParaRPr>
          </a:p>
        </p:txBody>
      </p:sp>
      <p:cxnSp>
        <p:nvCxnSpPr>
          <p:cNvPr id="77" name="Shape 9"/>
          <p:cNvCxnSpPr/>
          <p:nvPr/>
        </p:nvCxnSpPr>
        <p:spPr>
          <a:xfrm rot="16200000" flipV="1">
            <a:off x="4947123" y="2837881"/>
            <a:ext cx="2018671" cy="276891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95536" y="1052736"/>
            <a:ext cx="70273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1) </a:t>
            </a:r>
            <a:r>
              <a:rPr lang="en-US" sz="2800" dirty="0" err="1" smtClean="0"/>
              <a:t>Stateful</a:t>
            </a:r>
            <a:r>
              <a:rPr lang="en-US" sz="2800" dirty="0" smtClean="0"/>
              <a:t> </a:t>
            </a:r>
            <a:r>
              <a:rPr lang="en-US" sz="2800" dirty="0"/>
              <a:t>distributed sorted integer linked-list</a:t>
            </a:r>
          </a:p>
        </p:txBody>
      </p:sp>
    </p:spTree>
    <p:extLst>
      <p:ext uri="{BB962C8B-B14F-4D97-AF65-F5344CB8AC3E}">
        <p14:creationId xmlns:p14="http://schemas.microsoft.com/office/powerpoint/2010/main" val="122497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0"/>
    </mc:Choice>
    <mc:Fallback xmlns="">
      <p:transition xmlns:p14="http://schemas.microsoft.com/office/powerpoint/2010/main" spd="slow" advTm="28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Application overview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5536" y="1052736"/>
            <a:ext cx="7415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2) Multiple</a:t>
            </a:r>
            <a:r>
              <a:rPr lang="en-US" sz="2800" dirty="0"/>
              <a:t>-point </a:t>
            </a:r>
            <a:r>
              <a:rPr lang="en-US" sz="2800" dirty="0" err="1"/>
              <a:t>geostatistics</a:t>
            </a:r>
            <a:r>
              <a:rPr lang="en-US" sz="2800" dirty="0"/>
              <a:t> </a:t>
            </a:r>
            <a:r>
              <a:rPr lang="en-US" sz="2800" dirty="0" smtClean="0"/>
              <a:t>application (Hydra)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89" y="1556792"/>
            <a:ext cx="8578823" cy="367240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67744" y="50851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When found, assign the value Z(y)</a:t>
            </a:r>
          </a:p>
          <a:p>
            <a:r>
              <a:rPr lang="en-US" dirty="0"/>
              <a:t>to the simulation grid</a:t>
            </a:r>
          </a:p>
        </p:txBody>
      </p:sp>
    </p:spTree>
    <p:extLst>
      <p:ext uri="{BB962C8B-B14F-4D97-AF65-F5344CB8AC3E}">
        <p14:creationId xmlns:p14="http://schemas.microsoft.com/office/powerpoint/2010/main" val="233573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"/>
    </mc:Choice>
    <mc:Fallback xmlns="">
      <p:transition xmlns:p14="http://schemas.microsoft.com/office/powerpoint/2010/main" spd="slow" advTm="53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2) The Multiple</a:t>
            </a:r>
            <a:r>
              <a:rPr lang="en-US" dirty="0"/>
              <a:t>-point </a:t>
            </a:r>
            <a:r>
              <a:rPr lang="en-US" dirty="0" err="1"/>
              <a:t>geostatistics</a:t>
            </a:r>
            <a:r>
              <a:rPr lang="en-US" dirty="0"/>
              <a:t>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3645986" y="1844824"/>
            <a:ext cx="3682498" cy="2736304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sz="2800" dirty="0" smtClean="0"/>
              <a:t>Actor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57" name="Rectangle 56"/>
          <p:cNvSpPr/>
          <p:nvPr/>
        </p:nvSpPr>
        <p:spPr>
          <a:xfrm>
            <a:off x="4160132" y="2924944"/>
            <a:ext cx="2592288" cy="64807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800" dirty="0" smtClean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rivate </a:t>
            </a:r>
            <a:r>
              <a:rPr lang="en-US" dirty="0" smtClean="0">
                <a:solidFill>
                  <a:srgbClr val="000000"/>
                </a:solidFill>
              </a:rPr>
              <a:t>grid=Ref(data)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76056" y="1772816"/>
            <a:ext cx="2520280" cy="648072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 rot="10800000">
            <a:off x="1773778" y="1916832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9802" y="2278613"/>
            <a:ext cx="1656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Simulation</a:t>
            </a:r>
          </a:p>
          <a:p>
            <a:pPr algn="ctr"/>
            <a:r>
              <a:rPr lang="en-US" dirty="0" smtClean="0"/>
              <a:t>Messages</a:t>
            </a:r>
            <a:endParaRPr lang="uk-UA" dirty="0"/>
          </a:p>
        </p:txBody>
      </p:sp>
      <p:sp>
        <p:nvSpPr>
          <p:cNvPr id="13" name="Right Brace 12"/>
          <p:cNvSpPr/>
          <p:nvPr/>
        </p:nvSpPr>
        <p:spPr>
          <a:xfrm rot="10800000">
            <a:off x="1773778" y="3356992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89802" y="3718773"/>
            <a:ext cx="1656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Snapshot</a:t>
            </a:r>
          </a:p>
          <a:p>
            <a:pPr algn="ctr"/>
            <a:r>
              <a:rPr lang="en-US" dirty="0" smtClean="0"/>
              <a:t>Messages</a:t>
            </a:r>
            <a:endParaRPr lang="uk-UA" dirty="0"/>
          </a:p>
        </p:txBody>
      </p:sp>
      <p:grpSp>
        <p:nvGrpSpPr>
          <p:cNvPr id="15" name="Group 14"/>
          <p:cNvGrpSpPr/>
          <p:nvPr/>
        </p:nvGrpSpPr>
        <p:grpSpPr>
          <a:xfrm rot="5400000">
            <a:off x="125978" y="3204592"/>
            <a:ext cx="2880320" cy="304800"/>
            <a:chOff x="5508104" y="4869160"/>
            <a:chExt cx="2880320" cy="304800"/>
          </a:xfrm>
        </p:grpSpPr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6948264" y="4869160"/>
              <a:ext cx="0" cy="30480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2000" b="1">
                <a:solidFill>
                  <a:schemeClr val="lt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5508104" y="4869160"/>
              <a:ext cx="2880320" cy="304800"/>
              <a:chOff x="5508104" y="4869160"/>
              <a:chExt cx="2880320" cy="30480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5508104" y="4869160"/>
                <a:ext cx="2880320" cy="304800"/>
                <a:chOff x="5508104" y="4869160"/>
                <a:chExt cx="2880320" cy="304800"/>
              </a:xfrm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5508104" y="4869160"/>
                  <a:ext cx="2880320" cy="28803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auto">
                <a:xfrm>
                  <a:off x="58681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auto">
                <a:xfrm>
                  <a:off x="62281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7" name="Line 13"/>
                <p:cNvSpPr>
                  <a:spLocks noChangeShapeType="1"/>
                </p:cNvSpPr>
                <p:nvPr/>
              </p:nvSpPr>
              <p:spPr bwMode="auto">
                <a:xfrm>
                  <a:off x="658822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8" name="Line 13"/>
                <p:cNvSpPr>
                  <a:spLocks noChangeShapeType="1"/>
                </p:cNvSpPr>
                <p:nvPr/>
              </p:nvSpPr>
              <p:spPr bwMode="auto">
                <a:xfrm>
                  <a:off x="730830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29" name="Line 13"/>
                <p:cNvSpPr>
                  <a:spLocks noChangeShapeType="1"/>
                </p:cNvSpPr>
                <p:nvPr/>
              </p:nvSpPr>
              <p:spPr bwMode="auto">
                <a:xfrm>
                  <a:off x="76683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30" name="Line 13"/>
                <p:cNvSpPr>
                  <a:spLocks noChangeShapeType="1"/>
                </p:cNvSpPr>
                <p:nvPr/>
              </p:nvSpPr>
              <p:spPr bwMode="auto">
                <a:xfrm>
                  <a:off x="80283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19" name="Group 18"/>
              <p:cNvGrpSpPr/>
              <p:nvPr/>
            </p:nvGrpSpPr>
            <p:grpSpPr>
              <a:xfrm>
                <a:off x="5544000" y="4906800"/>
                <a:ext cx="1368152" cy="216024"/>
                <a:chOff x="5580112" y="4941168"/>
                <a:chExt cx="1368152" cy="216024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5801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59401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63001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66023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31" name="Group 30"/>
          <p:cNvGrpSpPr/>
          <p:nvPr/>
        </p:nvGrpSpPr>
        <p:grpSpPr>
          <a:xfrm rot="5400000">
            <a:off x="889160" y="3970808"/>
            <a:ext cx="1368152" cy="216024"/>
            <a:chOff x="7092280" y="5085184"/>
            <a:chExt cx="1368152" cy="216024"/>
          </a:xfrm>
        </p:grpSpPr>
        <p:sp>
          <p:nvSpPr>
            <p:cNvPr id="32" name="Rectangle 31"/>
            <p:cNvSpPr/>
            <p:nvPr/>
          </p:nvSpPr>
          <p:spPr>
            <a:xfrm>
              <a:off x="709228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45232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1236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172400" y="5085184"/>
              <a:ext cx="288032" cy="216024"/>
            </a:xfrm>
            <a:prstGeom prst="rect">
              <a:avLst/>
            </a:prstGeom>
            <a:solidFill>
              <a:srgbClr val="3366FF"/>
            </a:solidFill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925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– list benchmark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268796"/>
            <a:ext cx="6045573" cy="22322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3933056"/>
            <a:ext cx="5976664" cy="228766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763688" y="836748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List write-dominated workload: </a:t>
            </a:r>
            <a:r>
              <a:rPr lang="en-US" b="1" dirty="0">
                <a:solidFill>
                  <a:srgbClr val="FF0000"/>
                </a:solidFill>
              </a:rPr>
              <a:t>static</a:t>
            </a:r>
            <a:r>
              <a:rPr lang="en-US" b="1" dirty="0"/>
              <a:t> thread allocation.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7544" y="3563724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List write-dominated workload: </a:t>
            </a:r>
            <a:r>
              <a:rPr lang="en-US" b="1" dirty="0">
                <a:solidFill>
                  <a:srgbClr val="FF0000"/>
                </a:solidFill>
              </a:rPr>
              <a:t>dynamic</a:t>
            </a:r>
            <a:r>
              <a:rPr lang="en-US" b="1" dirty="0"/>
              <a:t> thread allocation.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211960" y="2780928"/>
            <a:ext cx="2160240" cy="144016"/>
          </a:xfrm>
          <a:prstGeom prst="straightConnector1">
            <a:avLst/>
          </a:prstGeom>
          <a:ln w="9525" cap="flat" cmpd="sng">
            <a:round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72200" y="908720"/>
            <a:ext cx="2520280" cy="2736304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none" lIns="91440" tIns="45720" rIns="91440" bIns="45720" rtlCol="0" anchor="ctr">
            <a:normAutofit/>
          </a:bodyPr>
          <a:lstStyle/>
          <a:p>
            <a:r>
              <a:rPr lang="en-US" dirty="0" smtClean="0"/>
              <a:t>More </a:t>
            </a:r>
            <a:r>
              <a:rPr lang="en-US" b="1" dirty="0" smtClean="0"/>
              <a:t>write-write</a:t>
            </a:r>
            <a:r>
              <a:rPr lang="en-US" dirty="0" smtClean="0"/>
              <a:t> conflicts</a:t>
            </a:r>
          </a:p>
          <a:p>
            <a:r>
              <a:rPr lang="en-US" dirty="0" smtClean="0"/>
              <a:t>resolved by </a:t>
            </a:r>
            <a:r>
              <a:rPr lang="en-US" b="1" dirty="0" smtClean="0"/>
              <a:t>killing</a:t>
            </a:r>
            <a:r>
              <a:rPr lang="en-US" dirty="0" smtClean="0"/>
              <a:t> one </a:t>
            </a:r>
            <a:r>
              <a:rPr lang="en-US" dirty="0" err="1" smtClean="0"/>
              <a:t>txn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more </a:t>
            </a:r>
            <a:r>
              <a:rPr lang="en-US" b="1" dirty="0"/>
              <a:t>read-write</a:t>
            </a:r>
            <a:r>
              <a:rPr lang="en-US" dirty="0"/>
              <a:t> </a:t>
            </a:r>
            <a:r>
              <a:rPr lang="en-US" dirty="0" smtClean="0"/>
              <a:t>conflicts,</a:t>
            </a:r>
          </a:p>
          <a:p>
            <a:r>
              <a:rPr lang="en-US" dirty="0" smtClean="0"/>
              <a:t>which are resolved by </a:t>
            </a:r>
          </a:p>
          <a:p>
            <a:r>
              <a:rPr lang="en-US" b="1" dirty="0" smtClean="0"/>
              <a:t>waiting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427984" y="1700808"/>
            <a:ext cx="1944216" cy="144016"/>
          </a:xfrm>
          <a:prstGeom prst="straightConnector1">
            <a:avLst/>
          </a:prstGeom>
          <a:ln w="9525" cap="flat" cmpd="sng">
            <a:round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83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"/>
    </mc:Choice>
    <mc:Fallback xmlns="">
      <p:transition xmlns:p14="http://schemas.microsoft.com/office/powerpoint/2010/main" spd="slow" advTm="9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– Hydra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5576" y="83671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Static</a:t>
            </a:r>
            <a:r>
              <a:rPr lang="en-US" b="1" dirty="0" smtClean="0"/>
              <a:t> thread allocation</a:t>
            </a:r>
            <a:r>
              <a:rPr lang="en-US" b="1" dirty="0"/>
              <a:t>; STM message throughput and total message throughput.</a:t>
            </a:r>
            <a:endParaRPr lang="en-US" b="1" u="sng" dirty="0"/>
          </a:p>
        </p:txBody>
      </p:sp>
      <p:sp>
        <p:nvSpPr>
          <p:cNvPr id="12" name="Rectangle 11"/>
          <p:cNvSpPr/>
          <p:nvPr/>
        </p:nvSpPr>
        <p:spPr>
          <a:xfrm>
            <a:off x="755576" y="363573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Dynamic</a:t>
            </a:r>
            <a:r>
              <a:rPr lang="en-US" b="1" dirty="0" smtClean="0"/>
              <a:t> thread allocation; STM message throughput and total message throughput.</a:t>
            </a:r>
            <a:endParaRPr lang="en-US" b="1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1268760"/>
            <a:ext cx="6151058" cy="23762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4038822"/>
            <a:ext cx="6192688" cy="23425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1988840"/>
            <a:ext cx="1872208" cy="100811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none" lIns="91440" tIns="45720" rIns="91440" bIns="45720" rtlCol="0" anchor="ctr">
            <a:normAutofit/>
          </a:bodyPr>
          <a:lstStyle/>
          <a:p>
            <a:r>
              <a:rPr lang="en-US" u="sng" dirty="0" smtClean="0"/>
              <a:t>Static ratio</a:t>
            </a:r>
          </a:p>
          <a:p>
            <a:r>
              <a:rPr lang="en-US" dirty="0" smtClean="0"/>
              <a:t>3 Read-only threads</a:t>
            </a:r>
          </a:p>
          <a:p>
            <a:r>
              <a:rPr lang="en-US" dirty="0" smtClean="0"/>
              <a:t>29 TM threads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8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"/>
    </mc:Choice>
    <mc:Fallback xmlns="">
      <p:transition xmlns:p14="http://schemas.microsoft.com/office/powerpoint/2010/main" spd="slow" advTm="10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of background: The Actor Model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dirty="0"/>
              <a:t>Hewitt &amp; Baker (</a:t>
            </a:r>
            <a:r>
              <a:rPr lang="en-US" b="1" dirty="0"/>
              <a:t>IFIP Congress’77</a:t>
            </a:r>
            <a:r>
              <a:rPr lang="fr-CA" b="1" dirty="0"/>
              <a:t>) </a:t>
            </a:r>
            <a:r>
              <a:rPr lang="en-US" b="1" dirty="0" smtClean="0"/>
              <a:t>–</a:t>
            </a:r>
            <a:r>
              <a:rPr lang="fr-CA" b="1" dirty="0" smtClean="0"/>
              <a:t> „</a:t>
            </a:r>
            <a:r>
              <a:rPr lang="fr-CA" b="1" dirty="0" err="1"/>
              <a:t>Laws</a:t>
            </a:r>
            <a:r>
              <a:rPr lang="fr-CA" b="1" dirty="0"/>
              <a:t> for </a:t>
            </a:r>
            <a:r>
              <a:rPr lang="fr-CA" b="1" dirty="0" err="1"/>
              <a:t>Communicating</a:t>
            </a:r>
            <a:r>
              <a:rPr lang="fr-CA" b="1" dirty="0"/>
              <a:t> </a:t>
            </a:r>
            <a:r>
              <a:rPr lang="fr-CA" b="1" dirty="0" err="1"/>
              <a:t>Parallel</a:t>
            </a:r>
            <a:r>
              <a:rPr lang="fr-CA" b="1" dirty="0"/>
              <a:t> </a:t>
            </a:r>
            <a:r>
              <a:rPr lang="fr-CA" b="1" dirty="0" err="1"/>
              <a:t>Processes</a:t>
            </a:r>
            <a:r>
              <a:rPr lang="fr-CA" b="1" dirty="0" smtClean="0"/>
              <a:t>“</a:t>
            </a:r>
          </a:p>
          <a:p>
            <a:pPr marL="342900" indent="-342900">
              <a:buFont typeface="Arial"/>
              <a:buChar char="•"/>
            </a:pPr>
            <a:endParaRPr lang="fr-CA" b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Motivated </a:t>
            </a:r>
            <a:r>
              <a:rPr lang="en-US" dirty="0"/>
              <a:t>by the prospect of highly parallel computing machines with many microprocessors + own local memory</a:t>
            </a:r>
            <a:endParaRPr lang="de-CH" dirty="0"/>
          </a:p>
          <a:p>
            <a:pPr marL="342900" indent="-342900">
              <a:buFont typeface="Arial"/>
              <a:buChar char="•"/>
            </a:pPr>
            <a:endParaRPr lang="fr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9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"/>
    </mc:Choice>
    <mc:Fallback xmlns="">
      <p:transition xmlns:p14="http://schemas.microsoft.com/office/powerpoint/2010/main" spd="slow" advTm="16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– Hydra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3568" y="1484784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Simulation of the hydraulic subsurface: static and </a:t>
            </a:r>
            <a:r>
              <a:rPr lang="en-US" dirty="0" smtClean="0"/>
              <a:t>dynamic thread </a:t>
            </a:r>
            <a:r>
              <a:rPr lang="en-US" dirty="0"/>
              <a:t>allocation; rollbacks.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400" y="2235200"/>
            <a:ext cx="6286500" cy="23749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5364088" y="4005064"/>
            <a:ext cx="792088" cy="1224136"/>
          </a:xfrm>
          <a:prstGeom prst="straightConnector1">
            <a:avLst/>
          </a:prstGeom>
          <a:ln w="9525" cap="flat" cmpd="sng">
            <a:round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2987824" y="3140968"/>
            <a:ext cx="2376264" cy="2088232"/>
          </a:xfrm>
          <a:prstGeom prst="straightConnector1">
            <a:avLst/>
          </a:prstGeom>
          <a:ln w="9525" cap="flat" cmpd="sng">
            <a:round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555776" y="5157192"/>
            <a:ext cx="3888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Benefits of varying the TM thread count</a:t>
            </a:r>
            <a:endParaRPr lang="en-US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323528" y="4509120"/>
            <a:ext cx="1872208" cy="100811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none" lIns="91440" tIns="45720" rIns="91440" bIns="45720" rtlCol="0" anchor="ctr">
            <a:normAutofit/>
          </a:bodyPr>
          <a:lstStyle/>
          <a:p>
            <a:r>
              <a:rPr lang="en-US" u="sng" dirty="0" smtClean="0"/>
              <a:t>Static ratio</a:t>
            </a:r>
          </a:p>
          <a:p>
            <a:r>
              <a:rPr lang="en-US" dirty="0" smtClean="0"/>
              <a:t>3 Read-only threads</a:t>
            </a:r>
          </a:p>
          <a:p>
            <a:r>
              <a:rPr lang="en-US" dirty="0" smtClean="0"/>
              <a:t>29 TM threads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9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By dynamically varying the number of threads, we increased the Actor message throughput;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used idle resources for relaxed consistency operations;</a:t>
            </a: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</a:endParaRPr>
          </a:p>
          <a:p>
            <a:r>
              <a:rPr lang="en-US" smtClean="0">
                <a:solidFill>
                  <a:srgbClr val="000000"/>
                </a:solidFill>
              </a:rPr>
              <a:t>the </a:t>
            </a:r>
            <a:r>
              <a:rPr lang="en-US" smtClean="0">
                <a:solidFill>
                  <a:srgbClr val="000000"/>
                </a:solidFill>
              </a:rPr>
              <a:t>combination </a:t>
            </a:r>
            <a:r>
              <a:rPr lang="en-US" dirty="0" smtClean="0">
                <a:solidFill>
                  <a:srgbClr val="000000"/>
                </a:solidFill>
              </a:rPr>
              <a:t>of both approaches yields the best performance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3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2"/>
    </mc:Choice>
    <mc:Fallback xmlns="">
      <p:transition xmlns:p14="http://schemas.microsoft.com/office/powerpoint/2010/main" spd="slow" advTm="49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	</a:t>
            </a:r>
            <a:r>
              <a:rPr lang="de-CH" dirty="0" smtClean="0"/>
              <a:t>	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r>
              <a:rPr lang="de-CH" dirty="0" err="1" smtClean="0"/>
              <a:t>Questions</a:t>
            </a:r>
            <a:r>
              <a:rPr lang="de-CH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2" descr="C:\Users\anita\Pictures\UniNE_pos_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087437" cy="82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277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 and </a:t>
            </a:r>
            <a:r>
              <a:rPr lang="en-US" dirty="0" smtClean="0"/>
              <a:t>actors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</a:t>
            </a:r>
            <a:r>
              <a:rPr lang="en-US" dirty="0"/>
              <a:t>is an actor (VS an object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Asynchronous</a:t>
            </a:r>
            <a:r>
              <a:rPr lang="en-US" dirty="0" smtClean="0"/>
              <a:t> </a:t>
            </a:r>
            <a:r>
              <a:rPr lang="en-US" dirty="0"/>
              <a:t>message </a:t>
            </a:r>
            <a:r>
              <a:rPr lang="en-US" dirty="0" smtClean="0"/>
              <a:t>passing</a:t>
            </a:r>
          </a:p>
          <a:p>
            <a:r>
              <a:rPr lang="en-US" dirty="0" smtClean="0"/>
              <a:t>Has </a:t>
            </a:r>
            <a:r>
              <a:rPr lang="en-US" dirty="0"/>
              <a:t>access to its local state only </a:t>
            </a:r>
            <a:endParaRPr lang="en-US" dirty="0" smtClean="0"/>
          </a:p>
          <a:p>
            <a:r>
              <a:rPr lang="en-US" dirty="0" smtClean="0"/>
              <a:t>Strong encapsulation</a:t>
            </a:r>
          </a:p>
          <a:p>
            <a:r>
              <a:rPr lang="en-US" dirty="0" smtClean="0"/>
              <a:t>Inherently </a:t>
            </a:r>
            <a:r>
              <a:rPr lang="en-US" dirty="0"/>
              <a:t>concurrent</a:t>
            </a:r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95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"/>
    </mc:Choice>
    <mc:Fallback xmlns="">
      <p:transition xmlns:p14="http://schemas.microsoft.com/office/powerpoint/2010/main" spd="slow" advTm="14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 and </a:t>
            </a:r>
            <a:r>
              <a:rPr lang="en-US" dirty="0" smtClean="0"/>
              <a:t>actors</a:t>
            </a:r>
            <a:r>
              <a:rPr lang="en-US" dirty="0"/>
              <a:t>: Communication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07704" y="1484784"/>
            <a:ext cx="1386000" cy="13854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A</a:t>
            </a:r>
            <a:endParaRPr lang="uk-UA" dirty="0"/>
          </a:p>
        </p:txBody>
      </p:sp>
      <p:cxnSp>
        <p:nvCxnSpPr>
          <p:cNvPr id="8" name="Straight Arrow Connector 7"/>
          <p:cNvCxnSpPr>
            <a:stCxn id="17" idx="6"/>
            <a:endCxn id="18" idx="2"/>
          </p:cNvCxnSpPr>
          <p:nvPr/>
        </p:nvCxnSpPr>
        <p:spPr>
          <a:xfrm>
            <a:off x="3307372" y="4912494"/>
            <a:ext cx="2960376" cy="299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91880" y="1484784"/>
            <a:ext cx="2607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/>
              <a:t>ObjectB.</a:t>
            </a:r>
            <a:r>
              <a:rPr lang="en-US" sz="1700" b="1" dirty="0" smtClean="0"/>
              <a:t>publicMethod()</a:t>
            </a:r>
          </a:p>
          <a:p>
            <a:r>
              <a:rPr lang="en-US" sz="1700" dirty="0" err="1"/>
              <a:t>ObjectB.</a:t>
            </a:r>
            <a:r>
              <a:rPr lang="en-US" sz="1700" b="1" dirty="0" err="1"/>
              <a:t>publicField</a:t>
            </a:r>
            <a:r>
              <a:rPr lang="en-US" sz="1700" b="1" dirty="0"/>
              <a:t>=</a:t>
            </a:r>
            <a:r>
              <a:rPr lang="en-US" sz="1700" b="1" dirty="0" smtClean="0"/>
              <a:t>10</a:t>
            </a:r>
            <a:endParaRPr lang="en-US" sz="17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55555" y="4064005"/>
            <a:ext cx="369270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err="1" smtClean="0">
                <a:solidFill>
                  <a:srgbClr val="FF0000"/>
                </a:solidFill>
              </a:rPr>
              <a:t>ActorB.publicField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>
                <a:solidFill>
                  <a:srgbClr val="FF0000"/>
                </a:solidFill>
              </a:rPr>
              <a:t>= </a:t>
            </a:r>
            <a:r>
              <a:rPr lang="en-US" sz="1700" b="1" dirty="0" smtClean="0">
                <a:solidFill>
                  <a:srgbClr val="FF0000"/>
                </a:solidFill>
              </a:rPr>
              <a:t>10</a:t>
            </a:r>
            <a:r>
              <a:rPr lang="en-US" sz="1700" dirty="0" smtClean="0"/>
              <a:t> </a:t>
            </a:r>
          </a:p>
          <a:p>
            <a:endParaRPr lang="en-US" sz="1700" dirty="0" smtClean="0"/>
          </a:p>
          <a:p>
            <a:r>
              <a:rPr lang="en-US" sz="1700" dirty="0" err="1" smtClean="0"/>
              <a:t>ActorA</a:t>
            </a:r>
            <a:r>
              <a:rPr lang="en-US" sz="1700" dirty="0" smtClean="0"/>
              <a:t> </a:t>
            </a:r>
            <a:r>
              <a:rPr lang="en-US" sz="1700" b="1" dirty="0" smtClean="0"/>
              <a:t>[SendMessageTo]</a:t>
            </a:r>
            <a:r>
              <a:rPr lang="en-US" sz="1700" dirty="0" smtClean="0"/>
              <a:t> ActorB</a:t>
            </a:r>
            <a:endParaRPr lang="en-US" sz="1700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430023" y="3292228"/>
            <a:ext cx="554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VS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47864" y="4941168"/>
            <a:ext cx="338437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/>
              <a:t>asynchronous message passing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7758" y="2347305"/>
            <a:ext cx="269409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 smtClean="0"/>
              <a:t>direct access</a:t>
            </a:r>
          </a:p>
        </p:txBody>
      </p:sp>
      <p:cxnSp>
        <p:nvCxnSpPr>
          <p:cNvPr id="14" name="Straight Arrow Connector 13"/>
          <p:cNvCxnSpPr>
            <a:stCxn id="15" idx="2"/>
          </p:cNvCxnSpPr>
          <p:nvPr/>
        </p:nvCxnSpPr>
        <p:spPr>
          <a:xfrm>
            <a:off x="1914623" y="3787299"/>
            <a:ext cx="1361233" cy="433789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9552" y="3140968"/>
            <a:ext cx="2750141" cy="646331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Illegal: </a:t>
            </a:r>
            <a:r>
              <a:rPr lang="en-US" dirty="0" smtClean="0"/>
              <a:t>strong encapsulation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228184" y="1484784"/>
            <a:ext cx="1386000" cy="13854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B</a:t>
            </a:r>
            <a:endParaRPr lang="uk-UA" dirty="0"/>
          </a:p>
        </p:txBody>
      </p:sp>
      <p:sp>
        <p:nvSpPr>
          <p:cNvPr id="17" name="Oval 16"/>
          <p:cNvSpPr/>
          <p:nvPr/>
        </p:nvSpPr>
        <p:spPr>
          <a:xfrm>
            <a:off x="1921372" y="4219773"/>
            <a:ext cx="1386000" cy="13854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A</a:t>
            </a:r>
            <a:endParaRPr lang="uk-UA" dirty="0"/>
          </a:p>
        </p:txBody>
      </p:sp>
      <p:sp>
        <p:nvSpPr>
          <p:cNvPr id="18" name="Oval 17"/>
          <p:cNvSpPr/>
          <p:nvPr/>
        </p:nvSpPr>
        <p:spPr>
          <a:xfrm>
            <a:off x="6267748" y="4222770"/>
            <a:ext cx="1386000" cy="138544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A</a:t>
            </a:r>
            <a:endParaRPr lang="uk-UA" dirty="0"/>
          </a:p>
        </p:txBody>
      </p:sp>
      <p:cxnSp>
        <p:nvCxnSpPr>
          <p:cNvPr id="7" name="Straight Arrow Connector 6"/>
          <p:cNvCxnSpPr>
            <a:stCxn id="6" idx="6"/>
            <a:endCxn id="16" idx="2"/>
          </p:cNvCxnSpPr>
          <p:nvPr/>
        </p:nvCxnSpPr>
        <p:spPr>
          <a:xfrm>
            <a:off x="3293704" y="2177505"/>
            <a:ext cx="29344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04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"/>
    </mc:Choice>
    <mc:Fallback xmlns="">
      <p:transition xmlns:p14="http://schemas.microsoft.com/office/powerpoint/2010/main" spd="slow" advTm="9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r>
              <a:rPr lang="en-US" dirty="0"/>
              <a:t>Problem </a:t>
            </a:r>
            <a:r>
              <a:rPr lang="en-US" dirty="0" smtClean="0"/>
              <a:t>statement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Sequential processing of messages limits performance &amp; throughput </a:t>
            </a:r>
            <a:endParaRPr lang="en-US" dirty="0"/>
          </a:p>
          <a:p>
            <a:r>
              <a:rPr lang="en-US" dirty="0" smtClean="0"/>
              <a:t>Concurrent message processing using STM </a:t>
            </a:r>
            <a:r>
              <a:rPr lang="en-US" sz="2000" dirty="0"/>
              <a:t>(Hayduk et al., OPODIS 2013)</a:t>
            </a:r>
            <a:r>
              <a:rPr lang="en-US" dirty="0"/>
              <a:t> </a:t>
            </a:r>
            <a:endParaRPr lang="ru-RU" dirty="0" smtClean="0"/>
          </a:p>
          <a:p>
            <a:pPr marL="457200" lvl="1" indent="0" algn="ctr">
              <a:buNone/>
            </a:pPr>
            <a:r>
              <a:rPr lang="en-US" sz="3200" dirty="0" smtClean="0"/>
              <a:t>is </a:t>
            </a:r>
            <a:r>
              <a:rPr lang="en-US" sz="3200" dirty="0" smtClean="0">
                <a:solidFill>
                  <a:srgbClr val="FF0000"/>
                </a:solidFill>
              </a:rPr>
              <a:t>NOT</a:t>
            </a:r>
            <a:r>
              <a:rPr lang="en-US" sz="3200" dirty="0" smtClean="0"/>
              <a:t> optimal in cases of high contention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7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"/>
    </mc:Choice>
    <mc:Fallback xmlns="">
      <p:transition xmlns:p14="http://schemas.microsoft.com/office/powerpoint/2010/main" spd="slow" advTm="9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contributions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</a:t>
            </a:r>
            <a:r>
              <a:rPr lang="en-US" dirty="0" smtClean="0"/>
              <a:t>propose to</a:t>
            </a:r>
          </a:p>
          <a:p>
            <a:r>
              <a:rPr lang="en-US" dirty="0" smtClean="0"/>
              <a:t>adapt </a:t>
            </a:r>
            <a:r>
              <a:rPr lang="en-US" dirty="0"/>
              <a:t>the number of threads to the </a:t>
            </a:r>
            <a:r>
              <a:rPr lang="en-US" dirty="0" smtClean="0"/>
              <a:t>workload</a:t>
            </a:r>
          </a:p>
          <a:p>
            <a:r>
              <a:rPr lang="en-US" dirty="0" smtClean="0"/>
              <a:t>extract </a:t>
            </a:r>
            <a:r>
              <a:rPr lang="en-US" dirty="0"/>
              <a:t>read-only messages from the transactional </a:t>
            </a:r>
            <a:r>
              <a:rPr lang="en-US" dirty="0" smtClean="0"/>
              <a:t>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4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"/>
    </mc:Choice>
    <mc:Fallback xmlns="">
      <p:transition xmlns:p14="http://schemas.microsoft.com/office/powerpoint/2010/main" spd="slow" advTm="9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Concurrent message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5618233" y="2131854"/>
            <a:ext cx="2600325" cy="336550"/>
            <a:chOff x="864" y="2016"/>
            <a:chExt cx="2016" cy="212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864" y="2016"/>
              <a:ext cx="432" cy="212"/>
              <a:chOff x="1488" y="1996"/>
              <a:chExt cx="432" cy="212"/>
            </a:xfrm>
          </p:grpSpPr>
          <p:sp>
            <p:nvSpPr>
              <p:cNvPr id="28" name="Rectangle 5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28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488" y="1996"/>
                <a:ext cx="15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600" b="0" dirty="0">
                    <a:latin typeface="Helvetica" pitchFamily="34" charset="0"/>
                  </a:rPr>
                  <a:t>2</a:t>
                </a:r>
              </a:p>
            </p:txBody>
          </p:sp>
          <p:sp>
            <p:nvSpPr>
              <p:cNvPr id="31" name="Line 9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296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488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296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5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536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1728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1920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1728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b="0" dirty="0" smtClean="0">
                  <a:latin typeface="Helvetica" pitchFamily="34" charset="0"/>
                </a:rPr>
                <a:t>6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1968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2160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2352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2160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latin typeface="Helvetica" pitchFamily="34" charset="0"/>
                </a:rPr>
                <a:t>8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2400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2592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2784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2592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9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 flipH="1">
              <a:off x="2784" y="2064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5148064" y="1772816"/>
            <a:ext cx="3418794" cy="856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Local Actor state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 rot="5400000">
            <a:off x="5895590" y="3046448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38697" y="2868836"/>
            <a:ext cx="1360386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8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49869" y="3813936"/>
            <a:ext cx="526559" cy="576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</a:t>
            </a:r>
            <a:endParaRPr lang="de-DE" dirty="0"/>
          </a:p>
        </p:txBody>
      </p:sp>
      <p:sp>
        <p:nvSpPr>
          <p:cNvPr id="36" name="Rounded Rectangle 35"/>
          <p:cNvSpPr/>
          <p:nvPr/>
        </p:nvSpPr>
        <p:spPr>
          <a:xfrm>
            <a:off x="877089" y="1566733"/>
            <a:ext cx="526559" cy="576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</a:t>
            </a:r>
            <a:endParaRPr lang="de-DE" dirty="0"/>
          </a:p>
        </p:txBody>
      </p:sp>
      <p:cxnSp>
        <p:nvCxnSpPr>
          <p:cNvPr id="37" name="Shape 9"/>
          <p:cNvCxnSpPr>
            <a:stCxn id="35" idx="3"/>
          </p:cNvCxnSpPr>
          <p:nvPr/>
        </p:nvCxnSpPr>
        <p:spPr>
          <a:xfrm flipV="1">
            <a:off x="1376427" y="3106619"/>
            <a:ext cx="3750975" cy="995348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418" y="1861612"/>
            <a:ext cx="432000" cy="531692"/>
          </a:xfrm>
          <a:prstGeom prst="rect">
            <a:avLst/>
          </a:prstGeom>
          <a:noFill/>
        </p:spPr>
      </p:pic>
      <p:cxnSp>
        <p:nvCxnSpPr>
          <p:cNvPr id="40" name="Shape 14"/>
          <p:cNvCxnSpPr>
            <a:stCxn id="36" idx="3"/>
          </p:cNvCxnSpPr>
          <p:nvPr/>
        </p:nvCxnSpPr>
        <p:spPr>
          <a:xfrm>
            <a:off x="1403648" y="1854764"/>
            <a:ext cx="3711973" cy="926412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6877" y="4111410"/>
            <a:ext cx="432000" cy="531692"/>
          </a:xfrm>
          <a:prstGeom prst="rect">
            <a:avLst/>
          </a:prstGeom>
          <a:noFill/>
        </p:spPr>
      </p:pic>
      <p:sp>
        <p:nvSpPr>
          <p:cNvPr id="42" name="Rounded Rectangle 41"/>
          <p:cNvSpPr/>
          <p:nvPr/>
        </p:nvSpPr>
        <p:spPr>
          <a:xfrm>
            <a:off x="5050665" y="1284251"/>
            <a:ext cx="3632995" cy="2634623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dirty="0" smtClean="0"/>
              <a:t>Actor C (“List” Actor)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403648" y="3510948"/>
            <a:ext cx="1274787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Remove 9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33369" y="2083930"/>
            <a:ext cx="1338431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2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5576" y="502311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Problems in the case of </a:t>
            </a:r>
            <a:r>
              <a:rPr lang="en-US" sz="2800" dirty="0" smtClean="0">
                <a:solidFill>
                  <a:srgbClr val="FF0000"/>
                </a:solidFill>
              </a:rPr>
              <a:t>high contention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6" name="Rectangle 45"/>
          <p:cNvSpPr/>
          <p:nvPr/>
        </p:nvSpPr>
        <p:spPr>
          <a:xfrm>
            <a:off x="7066889" y="2866326"/>
            <a:ext cx="1360386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Insert 8</a:t>
            </a:r>
            <a:endParaRPr lang="uk-UA" i="1" dirty="0">
              <a:solidFill>
                <a:schemeClr val="tx1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482713" y="4236579"/>
            <a:ext cx="2880320" cy="304800"/>
            <a:chOff x="5508104" y="4869160"/>
            <a:chExt cx="2880320" cy="304800"/>
          </a:xfrm>
        </p:grpSpPr>
        <p:sp>
          <p:nvSpPr>
            <p:cNvPr id="54" name="Line 13"/>
            <p:cNvSpPr>
              <a:spLocks noChangeShapeType="1"/>
            </p:cNvSpPr>
            <p:nvPr/>
          </p:nvSpPr>
          <p:spPr bwMode="auto">
            <a:xfrm>
              <a:off x="6948264" y="4869160"/>
              <a:ext cx="0" cy="30480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2000" b="1">
                <a:solidFill>
                  <a:schemeClr val="lt1"/>
                </a:solidFill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508104" y="4869160"/>
              <a:ext cx="2880320" cy="304800"/>
              <a:chOff x="5508104" y="4869160"/>
              <a:chExt cx="2880320" cy="304800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5508104" y="4869160"/>
                <a:ext cx="2880320" cy="304800"/>
                <a:chOff x="5508104" y="4869160"/>
                <a:chExt cx="2880320" cy="304800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5508104" y="4869160"/>
                  <a:ext cx="2880320" cy="28803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Line 13"/>
                <p:cNvSpPr>
                  <a:spLocks noChangeShapeType="1"/>
                </p:cNvSpPr>
                <p:nvPr/>
              </p:nvSpPr>
              <p:spPr bwMode="auto">
                <a:xfrm>
                  <a:off x="58681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/>
                </a:p>
              </p:txBody>
            </p:sp>
            <p:sp>
              <p:nvSpPr>
                <p:cNvPr id="52" name="Line 13"/>
                <p:cNvSpPr>
                  <a:spLocks noChangeShapeType="1"/>
                </p:cNvSpPr>
                <p:nvPr/>
              </p:nvSpPr>
              <p:spPr bwMode="auto">
                <a:xfrm>
                  <a:off x="62281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3" name="Line 13"/>
                <p:cNvSpPr>
                  <a:spLocks noChangeShapeType="1"/>
                </p:cNvSpPr>
                <p:nvPr/>
              </p:nvSpPr>
              <p:spPr bwMode="auto">
                <a:xfrm>
                  <a:off x="658822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5" name="Line 13"/>
                <p:cNvSpPr>
                  <a:spLocks noChangeShapeType="1"/>
                </p:cNvSpPr>
                <p:nvPr/>
              </p:nvSpPr>
              <p:spPr bwMode="auto">
                <a:xfrm>
                  <a:off x="730830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6" name="Line 13"/>
                <p:cNvSpPr>
                  <a:spLocks noChangeShapeType="1"/>
                </p:cNvSpPr>
                <p:nvPr/>
              </p:nvSpPr>
              <p:spPr bwMode="auto">
                <a:xfrm>
                  <a:off x="76683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7" name="Line 13"/>
                <p:cNvSpPr>
                  <a:spLocks noChangeShapeType="1"/>
                </p:cNvSpPr>
                <p:nvPr/>
              </p:nvSpPr>
              <p:spPr bwMode="auto">
                <a:xfrm>
                  <a:off x="80283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5" name="Group 4"/>
              <p:cNvGrpSpPr/>
              <p:nvPr/>
            </p:nvGrpSpPr>
            <p:grpSpPr>
              <a:xfrm>
                <a:off x="5544000" y="4906800"/>
                <a:ext cx="2808312" cy="216024"/>
                <a:chOff x="5580112" y="4941168"/>
                <a:chExt cx="2808312" cy="216024"/>
              </a:xfrm>
            </p:grpSpPr>
            <p:sp>
              <p:nvSpPr>
                <p:cNvPr id="59" name="Rectangle 58"/>
                <p:cNvSpPr/>
                <p:nvPr/>
              </p:nvSpPr>
              <p:spPr>
                <a:xfrm>
                  <a:off x="55801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9401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63001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666023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702027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73803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77403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81003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69" name="Freeform 68"/>
          <p:cNvSpPr/>
          <p:nvPr/>
        </p:nvSpPr>
        <p:spPr>
          <a:xfrm rot="5400000">
            <a:off x="7724536" y="3046448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232514" y="3886479"/>
            <a:ext cx="1338431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Thread Pool</a:t>
            </a:r>
            <a:endParaRPr lang="uk-UA" i="1" dirty="0">
              <a:solidFill>
                <a:schemeClr val="tx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5842753" y="3804531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8002993" y="3804531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6232514" y="2940435"/>
            <a:ext cx="1338431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……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30785" y="4452603"/>
            <a:ext cx="1584176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Active threads</a:t>
            </a:r>
            <a:endParaRPr lang="uk-UA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408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"/>
    </mc:Choice>
    <mc:Fallback xmlns="">
      <p:transition xmlns:p14="http://schemas.microsoft.com/office/powerpoint/2010/main" spd="slow" advTm="227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Idea 1: Dynamically adjust the # of threads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5618233" y="2131854"/>
            <a:ext cx="2600325" cy="336550"/>
            <a:chOff x="864" y="2016"/>
            <a:chExt cx="2016" cy="212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864" y="2016"/>
              <a:ext cx="432" cy="212"/>
              <a:chOff x="1488" y="1996"/>
              <a:chExt cx="432" cy="212"/>
            </a:xfrm>
          </p:grpSpPr>
          <p:sp>
            <p:nvSpPr>
              <p:cNvPr id="28" name="Rectangle 5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288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6"/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488" y="1996"/>
                <a:ext cx="15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600" b="0" dirty="0">
                    <a:latin typeface="Helvetica" pitchFamily="34" charset="0"/>
                  </a:rPr>
                  <a:t>2</a:t>
                </a:r>
              </a:p>
            </p:txBody>
          </p:sp>
          <p:sp>
            <p:nvSpPr>
              <p:cNvPr id="31" name="Line 9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296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1488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296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5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536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1728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1920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1728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b="0" dirty="0" smtClean="0">
                  <a:latin typeface="Helvetica" pitchFamily="34" charset="0"/>
                </a:rPr>
                <a:t>6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1968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2160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2352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2160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latin typeface="Helvetica" pitchFamily="34" charset="0"/>
                </a:rPr>
                <a:t>8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2400" y="21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2592" y="2036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2784" y="20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2592" y="2016"/>
              <a:ext cx="1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600" dirty="0">
                  <a:latin typeface="Helvetica" pitchFamily="34" charset="0"/>
                </a:rPr>
                <a:t>9</a:t>
              </a:r>
              <a:endParaRPr lang="en-US" sz="1600" b="0" dirty="0">
                <a:latin typeface="Helvetica" pitchFamily="34" charset="0"/>
              </a:endParaRPr>
            </a:p>
          </p:txBody>
        </p:sp>
        <p:sp>
          <p:nvSpPr>
            <p:cNvPr id="27" name="Line 32"/>
            <p:cNvSpPr>
              <a:spLocks noChangeShapeType="1"/>
            </p:cNvSpPr>
            <p:nvPr/>
          </p:nvSpPr>
          <p:spPr bwMode="auto">
            <a:xfrm flipH="1">
              <a:off x="2784" y="2064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5148064" y="1772816"/>
            <a:ext cx="3418794" cy="85609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Local Actor state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 rot="5400000">
            <a:off x="5895590" y="3046448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38697" y="2868836"/>
            <a:ext cx="1360386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8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49869" y="3813936"/>
            <a:ext cx="526559" cy="5760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</a:t>
            </a:r>
            <a:endParaRPr lang="de-DE" dirty="0"/>
          </a:p>
        </p:txBody>
      </p:sp>
      <p:sp>
        <p:nvSpPr>
          <p:cNvPr id="36" name="Rounded Rectangle 35"/>
          <p:cNvSpPr/>
          <p:nvPr/>
        </p:nvSpPr>
        <p:spPr>
          <a:xfrm>
            <a:off x="877089" y="1566733"/>
            <a:ext cx="526559" cy="576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</a:t>
            </a:r>
            <a:endParaRPr lang="de-DE" dirty="0"/>
          </a:p>
        </p:txBody>
      </p:sp>
      <p:cxnSp>
        <p:nvCxnSpPr>
          <p:cNvPr id="37" name="Shape 9"/>
          <p:cNvCxnSpPr>
            <a:stCxn id="35" idx="3"/>
          </p:cNvCxnSpPr>
          <p:nvPr/>
        </p:nvCxnSpPr>
        <p:spPr>
          <a:xfrm flipV="1">
            <a:off x="1376427" y="3106619"/>
            <a:ext cx="3750975" cy="995348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418" y="1861612"/>
            <a:ext cx="432000" cy="531692"/>
          </a:xfrm>
          <a:prstGeom prst="rect">
            <a:avLst/>
          </a:prstGeom>
          <a:noFill/>
        </p:spPr>
      </p:pic>
      <p:cxnSp>
        <p:nvCxnSpPr>
          <p:cNvPr id="40" name="Shape 14"/>
          <p:cNvCxnSpPr>
            <a:stCxn id="36" idx="3"/>
          </p:cNvCxnSpPr>
          <p:nvPr/>
        </p:nvCxnSpPr>
        <p:spPr>
          <a:xfrm>
            <a:off x="1403648" y="1854764"/>
            <a:ext cx="3711973" cy="926412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 descr="C:\Documents and Settings\wies\Local Settings\Temporary Internet Files\Content.IE5\AZSVGPCT\MC900431634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877" y="4111410"/>
            <a:ext cx="432000" cy="531692"/>
          </a:xfrm>
          <a:prstGeom prst="rect">
            <a:avLst/>
          </a:prstGeom>
          <a:noFill/>
        </p:spPr>
      </p:pic>
      <p:sp>
        <p:nvSpPr>
          <p:cNvPr id="42" name="Rounded Rectangle 41"/>
          <p:cNvSpPr/>
          <p:nvPr/>
        </p:nvSpPr>
        <p:spPr>
          <a:xfrm>
            <a:off x="5050665" y="1284251"/>
            <a:ext cx="3632995" cy="2634623"/>
          </a:xfrm>
          <a:prstGeom prst="round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pPr algn="ctr"/>
            <a:r>
              <a:rPr lang="en-US" dirty="0" smtClean="0"/>
              <a:t>Actor C (“List” Actor)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403648" y="3510948"/>
            <a:ext cx="1274787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Remove 9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33369" y="2083930"/>
            <a:ext cx="1338431" cy="3501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Contains 2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66889" y="2866326"/>
            <a:ext cx="1360386" cy="6505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progress: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Insert 8</a:t>
            </a:r>
            <a:endParaRPr lang="uk-UA" i="1" dirty="0">
              <a:solidFill>
                <a:schemeClr val="tx1"/>
              </a:solidFill>
            </a:endParaRPr>
          </a:p>
        </p:txBody>
      </p:sp>
      <p:sp>
        <p:nvSpPr>
          <p:cNvPr id="69" name="Freeform 68"/>
          <p:cNvSpPr/>
          <p:nvPr/>
        </p:nvSpPr>
        <p:spPr>
          <a:xfrm rot="5400000">
            <a:off x="7724536" y="3046448"/>
            <a:ext cx="170212" cy="1254331"/>
          </a:xfrm>
          <a:custGeom>
            <a:avLst/>
            <a:gdLst>
              <a:gd name="connsiteX0" fmla="*/ 35626 w 170213"/>
              <a:gd name="connsiteY0" fmla="*/ 0 h 1543792"/>
              <a:gd name="connsiteX1" fmla="*/ 166255 w 170213"/>
              <a:gd name="connsiteY1" fmla="*/ 237506 h 1543792"/>
              <a:gd name="connsiteX2" fmla="*/ 11875 w 170213"/>
              <a:gd name="connsiteY2" fmla="*/ 261257 h 1543792"/>
              <a:gd name="connsiteX3" fmla="*/ 142504 w 170213"/>
              <a:gd name="connsiteY3" fmla="*/ 617517 h 1543792"/>
              <a:gd name="connsiteX4" fmla="*/ 35626 w 170213"/>
              <a:gd name="connsiteY4" fmla="*/ 866898 h 1543792"/>
              <a:gd name="connsiteX5" fmla="*/ 142504 w 170213"/>
              <a:gd name="connsiteY5" fmla="*/ 1163781 h 1543792"/>
              <a:gd name="connsiteX6" fmla="*/ 0 w 170213"/>
              <a:gd name="connsiteY6" fmla="*/ 1543792 h 1543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213" h="1543792">
                <a:moveTo>
                  <a:pt x="35626" y="0"/>
                </a:moveTo>
                <a:cubicBezTo>
                  <a:pt x="102919" y="96981"/>
                  <a:pt x="170213" y="193963"/>
                  <a:pt x="166255" y="237506"/>
                </a:cubicBezTo>
                <a:cubicBezTo>
                  <a:pt x="162297" y="281049"/>
                  <a:pt x="15834" y="197922"/>
                  <a:pt x="11875" y="261257"/>
                </a:cubicBezTo>
                <a:cubicBezTo>
                  <a:pt x="7917" y="324592"/>
                  <a:pt x="138546" y="516577"/>
                  <a:pt x="142504" y="617517"/>
                </a:cubicBezTo>
                <a:cubicBezTo>
                  <a:pt x="146462" y="718457"/>
                  <a:pt x="35626" y="775854"/>
                  <a:pt x="35626" y="866898"/>
                </a:cubicBezTo>
                <a:cubicBezTo>
                  <a:pt x="35626" y="957942"/>
                  <a:pt x="148442" y="1050965"/>
                  <a:pt x="142504" y="1163781"/>
                </a:cubicBezTo>
                <a:cubicBezTo>
                  <a:pt x="136566" y="1276597"/>
                  <a:pt x="68283" y="1410194"/>
                  <a:pt x="0" y="1543792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232514" y="3886479"/>
            <a:ext cx="1338431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Thread Pool</a:t>
            </a:r>
            <a:endParaRPr lang="uk-UA" i="1" dirty="0">
              <a:solidFill>
                <a:schemeClr val="tx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5842753" y="3804531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8002993" y="3804531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6232514" y="2940435"/>
            <a:ext cx="1338431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……</a:t>
            </a:r>
            <a:endParaRPr lang="uk-UA" i="1" dirty="0">
              <a:solidFill>
                <a:schemeClr val="tx1"/>
              </a:solidFill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508104" y="4221088"/>
            <a:ext cx="2880320" cy="304800"/>
            <a:chOff x="5508104" y="4869160"/>
            <a:chExt cx="2880320" cy="304800"/>
          </a:xfrm>
        </p:grpSpPr>
        <p:sp>
          <p:nvSpPr>
            <p:cNvPr id="96" name="Line 13"/>
            <p:cNvSpPr>
              <a:spLocks noChangeShapeType="1"/>
            </p:cNvSpPr>
            <p:nvPr/>
          </p:nvSpPr>
          <p:spPr bwMode="auto">
            <a:xfrm>
              <a:off x="6948264" y="4869160"/>
              <a:ext cx="0" cy="30480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2000" b="1">
                <a:solidFill>
                  <a:schemeClr val="lt1"/>
                </a:solidFill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08104" y="4869160"/>
              <a:ext cx="2880320" cy="304800"/>
              <a:chOff x="5508104" y="4869160"/>
              <a:chExt cx="2880320" cy="304800"/>
            </a:xfrm>
          </p:grpSpPr>
          <p:grpSp>
            <p:nvGrpSpPr>
              <p:cNvPr id="98" name="Group 97"/>
              <p:cNvGrpSpPr/>
              <p:nvPr/>
            </p:nvGrpSpPr>
            <p:grpSpPr>
              <a:xfrm>
                <a:off x="5508104" y="4869160"/>
                <a:ext cx="2880320" cy="304800"/>
                <a:chOff x="5508104" y="4869160"/>
                <a:chExt cx="2880320" cy="304800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5508104" y="4869160"/>
                  <a:ext cx="2880320" cy="28803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5" name="Line 13"/>
                <p:cNvSpPr>
                  <a:spLocks noChangeShapeType="1"/>
                </p:cNvSpPr>
                <p:nvPr/>
              </p:nvSpPr>
              <p:spPr bwMode="auto">
                <a:xfrm>
                  <a:off x="58681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/>
                </a:p>
              </p:txBody>
            </p:sp>
            <p:sp>
              <p:nvSpPr>
                <p:cNvPr id="106" name="Line 13"/>
                <p:cNvSpPr>
                  <a:spLocks noChangeShapeType="1"/>
                </p:cNvSpPr>
                <p:nvPr/>
              </p:nvSpPr>
              <p:spPr bwMode="auto">
                <a:xfrm>
                  <a:off x="62281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07" name="Line 13"/>
                <p:cNvSpPr>
                  <a:spLocks noChangeShapeType="1"/>
                </p:cNvSpPr>
                <p:nvPr/>
              </p:nvSpPr>
              <p:spPr bwMode="auto">
                <a:xfrm>
                  <a:off x="658822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08" name="Line 13"/>
                <p:cNvSpPr>
                  <a:spLocks noChangeShapeType="1"/>
                </p:cNvSpPr>
                <p:nvPr/>
              </p:nvSpPr>
              <p:spPr bwMode="auto">
                <a:xfrm>
                  <a:off x="730830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09" name="Line 13"/>
                <p:cNvSpPr>
                  <a:spLocks noChangeShapeType="1"/>
                </p:cNvSpPr>
                <p:nvPr/>
              </p:nvSpPr>
              <p:spPr bwMode="auto">
                <a:xfrm>
                  <a:off x="766834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110" name="Line 13"/>
                <p:cNvSpPr>
                  <a:spLocks noChangeShapeType="1"/>
                </p:cNvSpPr>
                <p:nvPr/>
              </p:nvSpPr>
              <p:spPr bwMode="auto">
                <a:xfrm>
                  <a:off x="8028384" y="4869160"/>
                  <a:ext cx="0" cy="304800"/>
                </a:xfrm>
                <a:prstGeom prst="lin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2000" b="1">
                    <a:solidFill>
                      <a:schemeClr val="lt1"/>
                    </a:solidFill>
                  </a:endParaRPr>
                </a:p>
              </p:txBody>
            </p:sp>
          </p:grpSp>
          <p:grpSp>
            <p:nvGrpSpPr>
              <p:cNvPr id="99" name="Group 98"/>
              <p:cNvGrpSpPr/>
              <p:nvPr/>
            </p:nvGrpSpPr>
            <p:grpSpPr>
              <a:xfrm>
                <a:off x="5544000" y="4906800"/>
                <a:ext cx="1368152" cy="216024"/>
                <a:chOff x="5580112" y="4941168"/>
                <a:chExt cx="1368152" cy="216024"/>
              </a:xfrm>
            </p:grpSpPr>
            <p:sp>
              <p:nvSpPr>
                <p:cNvPr id="100" name="Rectangle 99"/>
                <p:cNvSpPr/>
                <p:nvPr/>
              </p:nvSpPr>
              <p:spPr>
                <a:xfrm>
                  <a:off x="558011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594015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630019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660232" y="4941168"/>
                  <a:ext cx="288032" cy="216024"/>
                </a:xfrm>
                <a:prstGeom prst="rect">
                  <a:avLst/>
                </a:prstGeom>
                <a:solidFill>
                  <a:srgbClr val="88B900"/>
                </a:solidFill>
                <a:ln>
                  <a:solidFill>
                    <a:srgbClr val="88B9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uk-UA" sz="20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111" name="Rectangle 110"/>
          <p:cNvSpPr/>
          <p:nvPr/>
        </p:nvSpPr>
        <p:spPr>
          <a:xfrm>
            <a:off x="5436096" y="4509120"/>
            <a:ext cx="1512168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Active threads</a:t>
            </a:r>
            <a:endParaRPr lang="uk-UA" sz="1600" dirty="0">
              <a:solidFill>
                <a:schemeClr val="tx1"/>
              </a:solidFill>
            </a:endParaRPr>
          </a:p>
        </p:txBody>
      </p:sp>
      <p:sp>
        <p:nvSpPr>
          <p:cNvPr id="112" name="Right Brace 111"/>
          <p:cNvSpPr/>
          <p:nvPr/>
        </p:nvSpPr>
        <p:spPr>
          <a:xfrm rot="5400000">
            <a:off x="5904148" y="4257092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6948264" y="4509120"/>
            <a:ext cx="1512168" cy="350100"/>
          </a:xfrm>
          <a:prstGeom prst="rect">
            <a:avLst/>
          </a:prstGeom>
          <a:noFill/>
          <a:ln w="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Idle resources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114" name="Right Brace 113"/>
          <p:cNvSpPr/>
          <p:nvPr/>
        </p:nvSpPr>
        <p:spPr>
          <a:xfrm rot="5400000">
            <a:off x="7416316" y="4257092"/>
            <a:ext cx="576064" cy="136815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984000" y="4258800"/>
            <a:ext cx="648072" cy="216024"/>
            <a:chOff x="7020272" y="4293096"/>
            <a:chExt cx="648072" cy="216024"/>
          </a:xfrm>
        </p:grpSpPr>
        <p:sp>
          <p:nvSpPr>
            <p:cNvPr id="115" name="Rectangle 114"/>
            <p:cNvSpPr/>
            <p:nvPr/>
          </p:nvSpPr>
          <p:spPr>
            <a:xfrm>
              <a:off x="7020272" y="4293096"/>
              <a:ext cx="288032" cy="216024"/>
            </a:xfrm>
            <a:prstGeom prst="rect">
              <a:avLst/>
            </a:prstGeom>
            <a:solidFill>
              <a:srgbClr val="88B90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7380312" y="4293096"/>
              <a:ext cx="288032" cy="216024"/>
            </a:xfrm>
            <a:prstGeom prst="rect">
              <a:avLst/>
            </a:prstGeom>
            <a:solidFill>
              <a:srgbClr val="88B9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uk-UA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142043" y="5035268"/>
            <a:ext cx="914400" cy="9144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vert="horz" wrap="none" lIns="91440" tIns="45720" rIns="91440" bIns="45720" rtlCol="0" anchor="ctr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04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"/>
    </mc:Choice>
    <mc:Fallback xmlns="">
      <p:transition xmlns:p14="http://schemas.microsoft.com/office/powerpoint/2010/main" spd="slow" advTm="7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1: Dynamically adjust the # of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a simple heuristic </a:t>
            </a:r>
          </a:p>
          <a:p>
            <a:endParaRPr lang="en-US" dirty="0"/>
          </a:p>
          <a:p>
            <a:pPr lvl="1"/>
            <a:r>
              <a:rPr lang="en-US" dirty="0" smtClean="0"/>
              <a:t>Measure the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If			 decrease the thread count, 			 otherwise – increase it</a:t>
            </a:r>
          </a:p>
          <a:p>
            <a:pPr lvl="1"/>
            <a:endParaRPr lang="en-US" i="1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CF338F-FD48-42A8-9A40-000A98A75D84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842784"/>
              </p:ext>
            </p:extLst>
          </p:nvPr>
        </p:nvGraphicFramePr>
        <p:xfrm>
          <a:off x="3419872" y="1340768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" name="Equation" r:id="rId3" imgW="114300" imgH="165100" progId="Equation.3">
                  <p:embed/>
                </p:oleObj>
              </mc:Choice>
              <mc:Fallback>
                <p:oleObj name="Equation" r:id="rId3" imgW="114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9872" y="1340768"/>
                        <a:ext cx="1143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481220"/>
              </p:ext>
            </p:extLst>
          </p:nvPr>
        </p:nvGraphicFramePr>
        <p:xfrm>
          <a:off x="3563888" y="2060848"/>
          <a:ext cx="173196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3" name="Equation" r:id="rId5" imgW="1739900" imgH="939800" progId="Equation.3">
                  <p:embed/>
                </p:oleObj>
              </mc:Choice>
              <mc:Fallback>
                <p:oleObj name="Equation" r:id="rId5" imgW="1739900" imgH="93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3888" y="2060848"/>
                        <a:ext cx="1731963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973814"/>
              </p:ext>
            </p:extLst>
          </p:nvPr>
        </p:nvGraphicFramePr>
        <p:xfrm>
          <a:off x="1835696" y="3140968"/>
          <a:ext cx="236061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Equation" r:id="rId7" imgW="2374900" imgH="939800" progId="Equation.3">
                  <p:embed/>
                </p:oleObj>
              </mc:Choice>
              <mc:Fallback>
                <p:oleObj name="Equation" r:id="rId7" imgW="2374900" imgH="93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35696" y="3140968"/>
                        <a:ext cx="2360612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677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"/>
    </mc:Choice>
    <mc:Fallback xmlns="">
      <p:transition xmlns:p14="http://schemas.microsoft.com/office/powerpoint/2010/main" spd="slow" advTm="10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paradime-4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12700" cap="flat" cmpd="sng" algn="ctr">
          <a:noFill/>
          <a:prstDash val="solid"/>
        </a:ln>
        <a:effectLst/>
      </a:spPr>
      <a:bodyPr vert="horz" lIns="91440" tIns="45720" rIns="91440" bIns="45720" rtlCol="0" anchor="ctr">
        <a:norm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paradime-4.potx</Template>
  <TotalTime>4799</TotalTime>
  <Words>830</Words>
  <Application>Microsoft Macintosh PowerPoint</Application>
  <PresentationFormat>On-screen Show (4:3)</PresentationFormat>
  <Paragraphs>240</Paragraphs>
  <Slides>22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paradime-4</vt:lpstr>
      <vt:lpstr>Equation</vt:lpstr>
      <vt:lpstr>Yaroslav Hayduk, Anita Sobe, Pascal Felber    University of Neuchâtel, Switzerland</vt:lpstr>
      <vt:lpstr>A bit of background: The Actor Model</vt:lpstr>
      <vt:lpstr>OOP and actors</vt:lpstr>
      <vt:lpstr>OOP and actors: Communication</vt:lpstr>
      <vt:lpstr>Problem statement</vt:lpstr>
      <vt:lpstr>Main contributions </vt:lpstr>
      <vt:lpstr>Concurrent message processing</vt:lpstr>
      <vt:lpstr>Idea 1: Dynamically adjust the # of threads</vt:lpstr>
      <vt:lpstr>Idea 1: Dynamically adjust the # of threads</vt:lpstr>
      <vt:lpstr>Idea 2: Use idle threads for relaxed operations</vt:lpstr>
      <vt:lpstr>Example: List Actor operations</vt:lpstr>
      <vt:lpstr>Modified Scala STM</vt:lpstr>
      <vt:lpstr>Idea 2: Use idle threads for relaxed consist. task</vt:lpstr>
      <vt:lpstr>Experimental settings</vt:lpstr>
      <vt:lpstr>Evaluation: Application overview</vt:lpstr>
      <vt:lpstr>Evaluation: Application overview</vt:lpstr>
      <vt:lpstr>2) The Multiple-point geostatistics application</vt:lpstr>
      <vt:lpstr>Results – list benchmark</vt:lpstr>
      <vt:lpstr>Results – Hydra</vt:lpstr>
      <vt:lpstr>Results – Hydra</vt:lpstr>
      <vt:lpstr>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 Project Review</dc:title>
  <dc:creator>lbermude</dc:creator>
  <cp:lastModifiedBy>Yarco Hayduk</cp:lastModifiedBy>
  <cp:revision>187</cp:revision>
  <dcterms:created xsi:type="dcterms:W3CDTF">2013-02-19T15:05:26Z</dcterms:created>
  <dcterms:modified xsi:type="dcterms:W3CDTF">2014-01-20T20:28:11Z</dcterms:modified>
</cp:coreProperties>
</file>