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99" r:id="rId5"/>
    <p:sldId id="261" r:id="rId6"/>
    <p:sldId id="262" r:id="rId7"/>
    <p:sldId id="289" r:id="rId8"/>
    <p:sldId id="300" r:id="rId9"/>
    <p:sldId id="290" r:id="rId10"/>
    <p:sldId id="291" r:id="rId11"/>
    <p:sldId id="264" r:id="rId12"/>
    <p:sldId id="292" r:id="rId13"/>
    <p:sldId id="263" r:id="rId14"/>
    <p:sldId id="293" r:id="rId15"/>
    <p:sldId id="265" r:id="rId16"/>
    <p:sldId id="266" r:id="rId17"/>
    <p:sldId id="268" r:id="rId18"/>
    <p:sldId id="267" r:id="rId19"/>
    <p:sldId id="269" r:id="rId20"/>
    <p:sldId id="270" r:id="rId21"/>
    <p:sldId id="295" r:id="rId22"/>
    <p:sldId id="296" r:id="rId23"/>
    <p:sldId id="281" r:id="rId24"/>
    <p:sldId id="282" r:id="rId25"/>
    <p:sldId id="298" r:id="rId26"/>
    <p:sldId id="286" r:id="rId27"/>
    <p:sldId id="285" r:id="rId28"/>
    <p:sldId id="297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las\Documents\My%20Dropbox\doutoramento\STM\eurosys2012\motivational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las\Documents\My%20Dropbox\doutoramento\STM\eurosys2012\motivational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516424653636174E-2"/>
          <c:y val="0.15591462525517644"/>
          <c:w val="0.87592801310761437"/>
          <c:h val="0.7168788276465442"/>
        </c:manualLayout>
      </c:layout>
      <c:lineChart>
        <c:grouping val="standard"/>
        <c:varyColors val="0"/>
        <c:ser>
          <c:idx val="0"/>
          <c:order val="0"/>
          <c:cat>
            <c:strRef>
              <c:f>Folha1!$C$1:$E$1</c:f>
              <c:strCache>
                <c:ptCount val="3"/>
                <c:pt idx="0">
                  <c:v>2x contains</c:v>
                </c:pt>
                <c:pt idx="1">
                  <c:v>4x contains</c:v>
                </c:pt>
                <c:pt idx="2">
                  <c:v>8x contains</c:v>
                </c:pt>
              </c:strCache>
            </c:strRef>
          </c:cat>
          <c:val>
            <c:numRef>
              <c:f>Folha1!$C$4:$E$4</c:f>
              <c:numCache>
                <c:formatCode>General</c:formatCode>
                <c:ptCount val="3"/>
                <c:pt idx="0">
                  <c:v>-0.14683549384986583</c:v>
                </c:pt>
                <c:pt idx="1">
                  <c:v>0.1479442138314393</c:v>
                </c:pt>
                <c:pt idx="2">
                  <c:v>0.39918724989190935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83808"/>
        <c:axId val="72185344"/>
      </c:lineChart>
      <c:catAx>
        <c:axId val="72183808"/>
        <c:scaling>
          <c:orientation val="minMax"/>
        </c:scaling>
        <c:delete val="0"/>
        <c:axPos val="b"/>
        <c:majorTickMark val="out"/>
        <c:minorTickMark val="none"/>
        <c:tickLblPos val="low"/>
        <c:crossAx val="72185344"/>
        <c:crosses val="autoZero"/>
        <c:auto val="1"/>
        <c:lblAlgn val="ctr"/>
        <c:lblOffset val="100"/>
        <c:noMultiLvlLbl val="0"/>
      </c:catAx>
      <c:valAx>
        <c:axId val="721853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7539902973743559E-4"/>
              <c:y val="1.9579323417906096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218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34514435695526E-2"/>
          <c:y val="0.13113444152814233"/>
          <c:w val="0.87836548556430449"/>
          <c:h val="0.73568606007582382"/>
        </c:manualLayout>
      </c:layout>
      <c:lineChart>
        <c:grouping val="standard"/>
        <c:varyColors val="0"/>
        <c:ser>
          <c:idx val="0"/>
          <c:order val="0"/>
          <c:cat>
            <c:strRef>
              <c:f>Folha1!$C$21:$E$21</c:f>
              <c:strCache>
                <c:ptCount val="3"/>
                <c:pt idx="0">
                  <c:v>10% read-only</c:v>
                </c:pt>
                <c:pt idx="1">
                  <c:v>60% read-only</c:v>
                </c:pt>
                <c:pt idx="2">
                  <c:v>90% read-only</c:v>
                </c:pt>
              </c:strCache>
            </c:strRef>
          </c:cat>
          <c:val>
            <c:numRef>
              <c:f>Folha1!$C$24:$E$24</c:f>
              <c:numCache>
                <c:formatCode>General</c:formatCode>
                <c:ptCount val="3"/>
                <c:pt idx="0">
                  <c:v>-0.18181818181818177</c:v>
                </c:pt>
                <c:pt idx="1">
                  <c:v>1.9607843137254832E-2</c:v>
                </c:pt>
                <c:pt idx="2">
                  <c:v>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214784"/>
        <c:axId val="72245248"/>
      </c:lineChart>
      <c:catAx>
        <c:axId val="72214784"/>
        <c:scaling>
          <c:orientation val="minMax"/>
        </c:scaling>
        <c:delete val="0"/>
        <c:axPos val="b"/>
        <c:majorTickMark val="out"/>
        <c:minorTickMark val="none"/>
        <c:tickLblPos val="low"/>
        <c:crossAx val="72245248"/>
        <c:crosses val="autoZero"/>
        <c:auto val="1"/>
        <c:lblAlgn val="ctr"/>
        <c:lblOffset val="100"/>
        <c:noMultiLvlLbl val="0"/>
      </c:catAx>
      <c:valAx>
        <c:axId val="7224524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/>
                  <a:t>Speedup</a:t>
                </a:r>
              </a:p>
            </c:rich>
          </c:tx>
          <c:layout>
            <c:manualLayout>
              <c:xMode val="edge"/>
              <c:yMode val="edge"/>
              <c:x val="2.4153828597512266E-3"/>
              <c:y val="2.1022892971711868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2214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5CA4A-83AC-4200-A682-1CD9436C00BB}" type="datetimeFigureOut">
              <a:rPr lang="en-US" smtClean="0"/>
              <a:t>4/8/2012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85F9B-C306-40D1-B449-36A79194D0D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3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5" name="AutoShape 83"/>
          <p:cNvSpPr>
            <a:spLocks noChangeArrowheads="1"/>
          </p:cNvSpPr>
          <p:nvPr userDrawn="1"/>
        </p:nvSpPr>
        <p:spPr bwMode="auto">
          <a:xfrm>
            <a:off x="533400" y="762000"/>
            <a:ext cx="7315200" cy="2667000"/>
          </a:xfrm>
          <a:prstGeom prst="roundRect">
            <a:avLst>
              <a:gd name="adj" fmla="val 2801"/>
            </a:avLst>
          </a:prstGeom>
          <a:solidFill>
            <a:srgbClr val="58BB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1371600"/>
            <a:ext cx="5181600" cy="10668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38400"/>
            <a:ext cx="5181600" cy="990600"/>
          </a:xfrm>
        </p:spPr>
        <p:txBody>
          <a:bodyPr/>
          <a:lstStyle>
            <a:lvl1pPr marL="0" indent="0">
              <a:buFont typeface="Times" pitchFamily="18" charset="0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3151" name="Rectangle 79"/>
          <p:cNvSpPr>
            <a:spLocks noChangeArrowheads="1"/>
          </p:cNvSpPr>
          <p:nvPr userDrawn="1"/>
        </p:nvSpPr>
        <p:spPr bwMode="auto">
          <a:xfrm>
            <a:off x="6858000" y="0"/>
            <a:ext cx="2286000" cy="3429000"/>
          </a:xfrm>
          <a:prstGeom prst="rect">
            <a:avLst/>
          </a:prstGeom>
          <a:solidFill>
            <a:srgbClr val="162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F619EB0-38FD-4F11-9955-E86482A02F71}" type="datetime1">
              <a:rPr lang="pt-PT">
                <a:solidFill>
                  <a:srgbClr val="808080"/>
                </a:solidFill>
              </a:rPr>
              <a:pPr/>
              <a:t>08-04-2012</a:t>
            </a:fld>
            <a:endParaRPr lang="pt-PT">
              <a:solidFill>
                <a:srgbClr val="808080"/>
              </a:solidFill>
            </a:endParaRPr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>
                <a:solidFill>
                  <a:srgbClr val="808080"/>
                </a:solidFill>
              </a:rPr>
              <a:t>Institution overview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C22D3C-ED2A-4DBD-BA50-EFDF1AB8DABF}" type="slidenum">
              <a:rPr lang="pt-PT">
                <a:solidFill>
                  <a:srgbClr val="808080"/>
                </a:solidFill>
              </a:rPr>
              <a:pPr/>
              <a:t>‹nº›</a:t>
            </a:fld>
            <a:endParaRPr lang="pt-PT">
              <a:solidFill>
                <a:srgbClr val="808080"/>
              </a:solidFill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 userDrawn="1"/>
        </p:nvSpPr>
        <p:spPr bwMode="auto">
          <a:xfrm>
            <a:off x="1371600" y="6316663"/>
            <a:ext cx="54864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PT" sz="800" b="1" smtClean="0">
                <a:solidFill>
                  <a:srgbClr val="808080"/>
                </a:solidFill>
                <a:latin typeface="Helvetica" pitchFamily="34" charset="0"/>
              </a:rPr>
              <a:t>Instituto de Engenharia de Sistemas e Computadores Investigação e Desenvolvimento em Lisboa</a:t>
            </a:r>
          </a:p>
        </p:txBody>
      </p:sp>
      <p:sp>
        <p:nvSpPr>
          <p:cNvPr id="3141" name="Line 69"/>
          <p:cNvSpPr>
            <a:spLocks noChangeShapeType="1"/>
          </p:cNvSpPr>
          <p:nvPr userDrawn="1"/>
        </p:nvSpPr>
        <p:spPr bwMode="auto">
          <a:xfrm>
            <a:off x="1371600" y="647700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3091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89413"/>
            <a:ext cx="3276600" cy="154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4" name="Picture 8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3" y="328613"/>
            <a:ext cx="7621587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8" name="Text Box 76"/>
          <p:cNvSpPr txBox="1">
            <a:spLocks noChangeArrowheads="1"/>
          </p:cNvSpPr>
          <p:nvPr userDrawn="1"/>
        </p:nvSpPr>
        <p:spPr bwMode="auto">
          <a:xfrm>
            <a:off x="6991350" y="1158875"/>
            <a:ext cx="18478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PT" b="1" smtClean="0">
                <a:solidFill>
                  <a:srgbClr val="FFFFFF"/>
                </a:solidFill>
                <a:latin typeface="Helvetica" pitchFamily="34" charset="0"/>
              </a:rPr>
              <a:t>technology</a:t>
            </a:r>
            <a:r>
              <a:rPr lang="pt-PT" sz="1400" smtClean="0">
                <a:solidFill>
                  <a:srgbClr val="FFFFFF"/>
                </a:solidFill>
                <a:latin typeface="Helvetica" pitchFamily="34" charset="0"/>
              </a:rPr>
              <a:t/>
            </a:r>
            <a:br>
              <a:rPr lang="pt-PT" sz="1400" smtClean="0">
                <a:solidFill>
                  <a:srgbClr val="FFFFFF"/>
                </a:solidFill>
                <a:latin typeface="Helvetica" pitchFamily="34" charset="0"/>
              </a:rPr>
            </a:br>
            <a:r>
              <a:rPr lang="pt-PT" sz="1400" smtClean="0">
                <a:solidFill>
                  <a:srgbClr val="FFFFFF"/>
                </a:solidFill>
                <a:latin typeface="Helvetica" pitchFamily="34" charset="0"/>
              </a:rPr>
              <a:t>from seed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build="p" autoUpdateAnimBg="0" advAuto="0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3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970B9-31A5-4A5B-A9A4-511D461B29DE}" type="datetimeFigureOut">
              <a:rPr lang="en-US" smtClean="0"/>
              <a:t>4/8/2012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7CAB-14ED-48A6-99CE-E14DF0E48F7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4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AutoShape 38"/>
          <p:cNvSpPr>
            <a:spLocks noChangeArrowheads="1"/>
          </p:cNvSpPr>
          <p:nvPr userDrawn="1"/>
        </p:nvSpPr>
        <p:spPr bwMode="auto">
          <a:xfrm>
            <a:off x="304800" y="304800"/>
            <a:ext cx="7543800" cy="990600"/>
          </a:xfrm>
          <a:prstGeom prst="roundRect">
            <a:avLst>
              <a:gd name="adj" fmla="val 4611"/>
            </a:avLst>
          </a:prstGeom>
          <a:solidFill>
            <a:srgbClr val="5EBA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487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458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3415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74A9328-2AF5-4E86-8FDE-81164A6D4289}" type="datetime1">
              <a:rPr lang="pt-PT" smtClean="0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08-04-2012</a:t>
            </a:fld>
            <a:endParaRPr lang="pt-PT" smtClean="0">
              <a:solidFill>
                <a:srgbClr val="808080"/>
              </a:solidFill>
            </a:endParaRP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34150"/>
            <a:ext cx="6096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mtClean="0">
                <a:solidFill>
                  <a:srgbClr val="808080"/>
                </a:solidFill>
              </a:rPr>
              <a:t>Institution overview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71600" y="653415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2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F23A887-1FD3-4E67-96A7-BB4F877EC8AA}" type="slidenum">
              <a:rPr lang="pt-PT" smtClean="0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 smtClean="0">
              <a:solidFill>
                <a:srgbClr val="808080"/>
              </a:solidFill>
            </a:endParaRPr>
          </a:p>
        </p:txBody>
      </p:sp>
      <p:sp>
        <p:nvSpPr>
          <p:cNvPr id="1059" name="Text Box 35"/>
          <p:cNvSpPr txBox="1">
            <a:spLocks noChangeArrowheads="1"/>
          </p:cNvSpPr>
          <p:nvPr userDrawn="1"/>
        </p:nvSpPr>
        <p:spPr bwMode="auto">
          <a:xfrm>
            <a:off x="1371600" y="6316663"/>
            <a:ext cx="5486400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PT" sz="800" b="1" smtClean="0">
                <a:solidFill>
                  <a:srgbClr val="808080"/>
                </a:solidFill>
                <a:latin typeface="Helvetica" pitchFamily="34" charset="0"/>
              </a:rPr>
              <a:t>Instituto de Engenharia de Sistemas e Computadores Investigação e Desenvolvimento em Lisboa</a:t>
            </a:r>
          </a:p>
        </p:txBody>
      </p:sp>
      <p:sp>
        <p:nvSpPr>
          <p:cNvPr id="1060" name="Line 36"/>
          <p:cNvSpPr>
            <a:spLocks noChangeShapeType="1"/>
          </p:cNvSpPr>
          <p:nvPr userDrawn="1"/>
        </p:nvSpPr>
        <p:spPr bwMode="auto">
          <a:xfrm>
            <a:off x="1371600" y="6477000"/>
            <a:ext cx="7772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 userDrawn="1"/>
        </p:nvSpPr>
        <p:spPr bwMode="auto">
          <a:xfrm>
            <a:off x="7086600" y="0"/>
            <a:ext cx="2057400" cy="1295400"/>
          </a:xfrm>
          <a:prstGeom prst="rect">
            <a:avLst/>
          </a:prstGeom>
          <a:solidFill>
            <a:srgbClr val="162E7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"/>
            <a:ext cx="365760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6915150" y="412750"/>
            <a:ext cx="18478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PT" sz="1400" b="1" smtClean="0">
                <a:solidFill>
                  <a:srgbClr val="FFFFFF"/>
                </a:solidFill>
                <a:latin typeface="Helvetica" pitchFamily="34" charset="0"/>
              </a:rPr>
              <a:t>technology</a:t>
            </a:r>
            <a:r>
              <a:rPr lang="pt-PT" sz="1000" smtClean="0">
                <a:solidFill>
                  <a:srgbClr val="FFFFFF"/>
                </a:solidFill>
                <a:latin typeface="Helvetica" pitchFamily="34" charset="0"/>
              </a:rPr>
              <a:t/>
            </a:r>
            <a:br>
              <a:rPr lang="pt-PT" sz="1000" smtClean="0">
                <a:solidFill>
                  <a:srgbClr val="FFFFFF"/>
                </a:solidFill>
                <a:latin typeface="Helvetica" pitchFamily="34" charset="0"/>
              </a:rPr>
            </a:br>
            <a:r>
              <a:rPr lang="pt-PT" sz="1000" smtClean="0">
                <a:solidFill>
                  <a:srgbClr val="FFFFFF"/>
                </a:solidFill>
                <a:latin typeface="Helvetica" pitchFamily="34" charset="0"/>
              </a:rPr>
              <a:t>from seed</a:t>
            </a:r>
          </a:p>
        </p:txBody>
      </p:sp>
      <p:pic>
        <p:nvPicPr>
          <p:cNvPr id="1069" name="Picture 4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12954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6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8BB3B"/>
        </a:buClr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Highly</a:t>
            </a:r>
            <a:r>
              <a:rPr lang="pt-PT" dirty="0" smtClean="0"/>
              <a:t> </a:t>
            </a:r>
            <a:r>
              <a:rPr lang="pt-PT" dirty="0" err="1" smtClean="0"/>
              <a:t>parallel</a:t>
            </a:r>
            <a:r>
              <a:rPr lang="pt-PT" dirty="0" smtClean="0"/>
              <a:t> </a:t>
            </a:r>
            <a:r>
              <a:rPr lang="pt-PT" dirty="0" err="1"/>
              <a:t>p</a:t>
            </a:r>
            <a:r>
              <a:rPr lang="pt-PT" dirty="0" err="1" smtClean="0"/>
              <a:t>rogramming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 smtClean="0"/>
              <a:t>Transactional</a:t>
            </a:r>
            <a:r>
              <a:rPr lang="pt-PT" dirty="0" smtClean="0"/>
              <a:t> </a:t>
            </a:r>
            <a:r>
              <a:rPr lang="pt-PT" dirty="0" err="1" smtClean="0"/>
              <a:t>Memory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780928"/>
            <a:ext cx="5181600" cy="648072"/>
          </a:xfrm>
        </p:spPr>
        <p:txBody>
          <a:bodyPr/>
          <a:lstStyle/>
          <a:p>
            <a:pPr algn="r"/>
            <a:r>
              <a:rPr lang="pt-PT" dirty="0" smtClean="0"/>
              <a:t>Ricardo Filipe</a:t>
            </a:r>
          </a:p>
          <a:p>
            <a:pPr algn="r"/>
            <a:r>
              <a:rPr lang="pt-PT" dirty="0" smtClean="0"/>
              <a:t>João Barreto</a:t>
            </a:r>
          </a:p>
        </p:txBody>
      </p:sp>
    </p:spTree>
    <p:extLst>
      <p:ext uri="{BB962C8B-B14F-4D97-AF65-F5344CB8AC3E}">
        <p14:creationId xmlns:p14="http://schemas.microsoft.com/office/powerpoint/2010/main" val="26758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Motivational results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STMBench7 – </a:t>
            </a:r>
            <a:r>
              <a:rPr lang="pt-PT" dirty="0" err="1" smtClean="0"/>
              <a:t>long</a:t>
            </a:r>
            <a:r>
              <a:rPr lang="pt-PT" dirty="0" smtClean="0"/>
              <a:t> </a:t>
            </a:r>
            <a:r>
              <a:rPr lang="pt-PT" smtClean="0"/>
              <a:t>Txs, </a:t>
            </a:r>
            <a:r>
              <a:rPr lang="pt-PT" dirty="0" smtClean="0"/>
              <a:t>1 TM </a:t>
            </a:r>
            <a:r>
              <a:rPr lang="pt-PT" dirty="0" err="1" smtClean="0"/>
              <a:t>thread</a:t>
            </a:r>
            <a:r>
              <a:rPr lang="pt-PT" dirty="0" smtClean="0"/>
              <a:t>, 3 TLS </a:t>
            </a:r>
            <a:r>
              <a:rPr lang="pt-PT" dirty="0" err="1" smtClean="0"/>
              <a:t>threads</a:t>
            </a:r>
            <a:endParaRPr lang="pt-PT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927136"/>
              </p:ext>
            </p:extLst>
          </p:nvPr>
        </p:nvGraphicFramePr>
        <p:xfrm>
          <a:off x="2339752" y="2780928"/>
          <a:ext cx="4381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0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How</a:t>
            </a:r>
            <a:r>
              <a:rPr lang="pt-PT" dirty="0" smtClean="0"/>
              <a:t> do </a:t>
            </a:r>
            <a:r>
              <a:rPr lang="pt-PT" dirty="0" err="1" smtClean="0"/>
              <a:t>we</a:t>
            </a:r>
            <a:r>
              <a:rPr lang="pt-PT" dirty="0" smtClean="0"/>
              <a:t> explore </a:t>
            </a:r>
            <a:r>
              <a:rPr lang="pt-PT" dirty="0" err="1" smtClean="0"/>
              <a:t>intra-thread</a:t>
            </a:r>
            <a:r>
              <a:rPr lang="pt-PT" dirty="0" smtClean="0"/>
              <a:t> </a:t>
            </a:r>
            <a:r>
              <a:rPr lang="pt-PT" dirty="0" err="1" smtClean="0"/>
              <a:t>parallelism</a:t>
            </a:r>
            <a:r>
              <a:rPr lang="pt-PT" dirty="0" smtClean="0"/>
              <a:t>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08210"/>
            <a:ext cx="3240360" cy="253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5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I’m </a:t>
            </a:r>
            <a:r>
              <a:rPr lang="pt-PT" dirty="0" err="1" smtClean="0"/>
              <a:t>awesome</a:t>
            </a:r>
            <a:r>
              <a:rPr lang="pt-PT" dirty="0" smtClean="0"/>
              <a:t>! </a:t>
            </a:r>
            <a:r>
              <a:rPr lang="pt-PT" dirty="0" err="1" smtClean="0"/>
              <a:t>Divided</a:t>
            </a:r>
            <a:r>
              <a:rPr lang="pt-PT" dirty="0" smtClean="0"/>
              <a:t> </a:t>
            </a:r>
            <a:r>
              <a:rPr lang="pt-PT" dirty="0" err="1" smtClean="0"/>
              <a:t>my</a:t>
            </a:r>
            <a:r>
              <a:rPr lang="pt-PT" dirty="0" smtClean="0"/>
              <a:t> </a:t>
            </a:r>
            <a:r>
              <a:rPr lang="pt-PT" dirty="0" err="1" smtClean="0"/>
              <a:t>application</a:t>
            </a:r>
            <a:r>
              <a:rPr lang="pt-PT" dirty="0" smtClean="0"/>
              <a:t> </a:t>
            </a:r>
            <a:r>
              <a:rPr lang="pt-PT" dirty="0" err="1" smtClean="0"/>
              <a:t>into</a:t>
            </a:r>
            <a:r>
              <a:rPr lang="pt-PT" dirty="0" smtClean="0"/>
              <a:t> more TM </a:t>
            </a:r>
            <a:r>
              <a:rPr lang="pt-PT" dirty="0" err="1" smtClean="0"/>
              <a:t>threads</a:t>
            </a:r>
            <a:r>
              <a:rPr lang="pt-PT" dirty="0" smtClean="0"/>
              <a:t>!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66814"/>
            <a:ext cx="8208912" cy="376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8681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Nested</a:t>
            </a:r>
            <a:r>
              <a:rPr lang="pt-PT" dirty="0" smtClean="0"/>
              <a:t> </a:t>
            </a:r>
            <a:r>
              <a:rPr lang="pt-PT" dirty="0" err="1" smtClean="0"/>
              <a:t>Transactional</a:t>
            </a:r>
            <a:r>
              <a:rPr lang="pt-PT" dirty="0" smtClean="0"/>
              <a:t> </a:t>
            </a:r>
            <a:r>
              <a:rPr lang="pt-PT" dirty="0" err="1" smtClean="0"/>
              <a:t>Memory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Inner</a:t>
            </a:r>
            <a:r>
              <a:rPr lang="pt-PT" dirty="0" smtClean="0"/>
              <a:t> TM </a:t>
            </a:r>
            <a:r>
              <a:rPr lang="pt-PT" dirty="0" err="1" smtClean="0"/>
              <a:t>threads</a:t>
            </a:r>
            <a:r>
              <a:rPr lang="pt-PT" dirty="0" smtClean="0"/>
              <a:t> </a:t>
            </a:r>
            <a:r>
              <a:rPr lang="pt-PT" dirty="0" err="1" smtClean="0"/>
              <a:t>don’t</a:t>
            </a:r>
            <a:r>
              <a:rPr lang="pt-PT" dirty="0" smtClean="0"/>
              <a:t> </a:t>
            </a:r>
            <a:r>
              <a:rPr lang="pt-PT" dirty="0" err="1" smtClean="0"/>
              <a:t>run</a:t>
            </a:r>
            <a:r>
              <a:rPr lang="pt-PT" dirty="0" smtClean="0"/>
              <a:t> in </a:t>
            </a:r>
            <a:r>
              <a:rPr lang="pt-PT" dirty="0" err="1" smtClean="0"/>
              <a:t>parallel</a:t>
            </a:r>
            <a:r>
              <a:rPr lang="pt-PT" dirty="0" smtClean="0"/>
              <a:t> </a:t>
            </a:r>
            <a:r>
              <a:rPr lang="pt-PT" dirty="0" err="1" smtClean="0"/>
              <a:t>efficiently</a:t>
            </a:r>
            <a:endParaRPr lang="pt-PT" dirty="0" smtClean="0"/>
          </a:p>
          <a:p>
            <a:pPr lvl="1"/>
            <a:r>
              <a:rPr lang="pt-PT" dirty="0" err="1" smtClean="0"/>
              <a:t>Hinders</a:t>
            </a:r>
            <a:r>
              <a:rPr lang="pt-PT" dirty="0" smtClean="0"/>
              <a:t> expert </a:t>
            </a:r>
            <a:r>
              <a:rPr lang="pt-PT" dirty="0" err="1" smtClean="0"/>
              <a:t>programmers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libraries</a:t>
            </a:r>
            <a:r>
              <a:rPr lang="pt-PT" dirty="0" smtClean="0"/>
              <a:t> </a:t>
            </a:r>
            <a:r>
              <a:rPr lang="pt-PT" dirty="0" err="1" smtClean="0"/>
              <a:t>designed</a:t>
            </a:r>
            <a:r>
              <a:rPr lang="pt-PT" dirty="0" smtClean="0"/>
              <a:t> to </a:t>
            </a:r>
            <a:r>
              <a:rPr lang="pt-PT" dirty="0" err="1" smtClean="0"/>
              <a:t>run</a:t>
            </a:r>
            <a:r>
              <a:rPr lang="pt-PT" dirty="0" smtClean="0"/>
              <a:t> in TM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67" y="4581128"/>
            <a:ext cx="1691350" cy="18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7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Parallel Nested TM: NepalTM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365104"/>
            <a:ext cx="1717551" cy="184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323528" y="1844824"/>
            <a:ext cx="5688632" cy="2088232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“Solving parallel nested transactions is </a:t>
            </a:r>
            <a:r>
              <a:rPr lang="en-US" sz="2400" dirty="0"/>
              <a:t>complex and its efficient implementation appears to </a:t>
            </a:r>
            <a:r>
              <a:rPr lang="en-US" sz="2400" dirty="0" smtClean="0"/>
              <a:t>be </a:t>
            </a:r>
            <a:r>
              <a:rPr lang="pt-PT" sz="2400" dirty="0" smtClean="0"/>
              <a:t>questionable”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3785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Parallel Nested TM: NepalTM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endParaRPr lang="pt-PT" dirty="0" smtClean="0"/>
          </a:p>
          <a:p>
            <a:endParaRPr lang="pt-PT" dirty="0"/>
          </a:p>
          <a:p>
            <a:pPr marL="0" indent="0">
              <a:buNone/>
            </a:pPr>
            <a:endParaRPr lang="pt-PT" dirty="0" smtClean="0"/>
          </a:p>
          <a:p>
            <a:r>
              <a:rPr lang="pt-PT" dirty="0" err="1" smtClean="0"/>
              <a:t>First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threads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managed</a:t>
            </a:r>
            <a:r>
              <a:rPr lang="pt-PT" dirty="0" smtClean="0"/>
              <a:t> </a:t>
            </a:r>
            <a:r>
              <a:rPr lang="pt-PT" dirty="0" err="1" smtClean="0"/>
              <a:t>with</a:t>
            </a:r>
            <a:r>
              <a:rPr lang="pt-PT" dirty="0" smtClean="0"/>
              <a:t> TM</a:t>
            </a:r>
          </a:p>
          <a:p>
            <a:r>
              <a:rPr lang="pt-PT" dirty="0" err="1" smtClean="0"/>
              <a:t>Deep</a:t>
            </a:r>
            <a:r>
              <a:rPr lang="pt-PT" dirty="0" smtClean="0"/>
              <a:t> </a:t>
            </a:r>
            <a:r>
              <a:rPr lang="pt-PT" dirty="0" err="1" smtClean="0"/>
              <a:t>nesting</a:t>
            </a:r>
            <a:r>
              <a:rPr lang="pt-PT" dirty="0" smtClean="0"/>
              <a:t> </a:t>
            </a:r>
            <a:r>
              <a:rPr lang="pt-PT" dirty="0" err="1" smtClean="0"/>
              <a:t>levels</a:t>
            </a:r>
            <a:r>
              <a:rPr lang="pt-PT" dirty="0" smtClean="0"/>
              <a:t> use mutual </a:t>
            </a:r>
            <a:r>
              <a:rPr lang="pt-PT" dirty="0" err="1" smtClean="0"/>
              <a:t>exclusion</a:t>
            </a:r>
            <a:r>
              <a:rPr lang="pt-PT" dirty="0" smtClean="0"/>
              <a:t> </a:t>
            </a:r>
            <a:r>
              <a:rPr lang="pt-PT" dirty="0" err="1" smtClean="0"/>
              <a:t>locks</a:t>
            </a:r>
            <a:endParaRPr lang="pt-PT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314427"/>
            <a:ext cx="3770757" cy="377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38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Parallel Nested </a:t>
            </a:r>
            <a:r>
              <a:rPr lang="pt-PT" dirty="0" smtClean="0"/>
              <a:t>TM: XCilk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500814" cy="4525963"/>
          </a:xfrm>
        </p:spPr>
        <p:txBody>
          <a:bodyPr/>
          <a:lstStyle/>
          <a:p>
            <a:r>
              <a:rPr lang="pt-PT" dirty="0" err="1" smtClean="0"/>
              <a:t>Gives</a:t>
            </a:r>
            <a:r>
              <a:rPr lang="pt-PT" dirty="0" smtClean="0"/>
              <a:t> a </a:t>
            </a:r>
            <a:r>
              <a:rPr lang="pt-PT" dirty="0" err="1" smtClean="0"/>
              <a:t>provable</a:t>
            </a:r>
            <a:r>
              <a:rPr lang="pt-PT" dirty="0" smtClean="0"/>
              <a:t> performance </a:t>
            </a:r>
            <a:r>
              <a:rPr lang="pt-PT" dirty="0" err="1" smtClean="0"/>
              <a:t>guarantee</a:t>
            </a:r>
            <a:r>
              <a:rPr lang="pt-PT" dirty="0" smtClean="0"/>
              <a:t> for </a:t>
            </a:r>
            <a:r>
              <a:rPr lang="pt-PT" dirty="0" err="1" smtClean="0"/>
              <a:t>conflict</a:t>
            </a:r>
            <a:r>
              <a:rPr lang="pt-PT" dirty="0" smtClean="0"/>
              <a:t> free </a:t>
            </a:r>
            <a:r>
              <a:rPr lang="pt-PT" dirty="0" err="1" smtClean="0"/>
              <a:t>write-only</a:t>
            </a:r>
            <a:r>
              <a:rPr lang="pt-PT" dirty="0" smtClean="0"/>
              <a:t> TM </a:t>
            </a:r>
            <a:r>
              <a:rPr lang="pt-PT" dirty="0" err="1" smtClean="0"/>
              <a:t>parallel</a:t>
            </a:r>
            <a:r>
              <a:rPr lang="pt-PT" dirty="0" smtClean="0"/>
              <a:t> </a:t>
            </a:r>
            <a:r>
              <a:rPr lang="pt-PT" dirty="0" err="1" smtClean="0"/>
              <a:t>nested</a:t>
            </a:r>
            <a:r>
              <a:rPr lang="pt-PT" dirty="0" smtClean="0"/>
              <a:t> </a:t>
            </a:r>
            <a:r>
              <a:rPr lang="pt-PT" dirty="0" err="1" smtClean="0"/>
              <a:t>applications</a:t>
            </a:r>
            <a:endParaRPr lang="pt-PT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1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Parallel Nested </a:t>
            </a:r>
            <a:r>
              <a:rPr lang="pt-PT" dirty="0" smtClean="0"/>
              <a:t>TM: XCilk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500814" cy="4525963"/>
          </a:xfrm>
        </p:spPr>
        <p:txBody>
          <a:bodyPr/>
          <a:lstStyle/>
          <a:p>
            <a:r>
              <a:rPr lang="pt-PT" dirty="0" err="1" smtClean="0"/>
              <a:t>Gives</a:t>
            </a:r>
            <a:r>
              <a:rPr lang="pt-PT" dirty="0" smtClean="0"/>
              <a:t> a </a:t>
            </a:r>
            <a:r>
              <a:rPr lang="pt-PT" dirty="0" err="1" smtClean="0"/>
              <a:t>provable</a:t>
            </a:r>
            <a:r>
              <a:rPr lang="pt-PT" dirty="0" smtClean="0"/>
              <a:t> performance </a:t>
            </a:r>
            <a:r>
              <a:rPr lang="pt-PT" dirty="0" err="1" smtClean="0"/>
              <a:t>guarantee</a:t>
            </a:r>
            <a:r>
              <a:rPr lang="pt-PT" dirty="0" smtClean="0"/>
              <a:t> for </a:t>
            </a:r>
            <a:r>
              <a:rPr lang="pt-PT" dirty="0" err="1" smtClean="0"/>
              <a:t>conflict</a:t>
            </a:r>
            <a:r>
              <a:rPr lang="pt-PT" dirty="0" smtClean="0"/>
              <a:t> free </a:t>
            </a:r>
            <a:r>
              <a:rPr lang="pt-PT" dirty="0" err="1" smtClean="0"/>
              <a:t>write-only</a:t>
            </a:r>
            <a:r>
              <a:rPr lang="pt-PT" dirty="0" smtClean="0"/>
              <a:t> TM </a:t>
            </a:r>
            <a:r>
              <a:rPr lang="pt-PT" dirty="0" err="1" smtClean="0"/>
              <a:t>parallel</a:t>
            </a:r>
            <a:r>
              <a:rPr lang="pt-PT" dirty="0" smtClean="0"/>
              <a:t> </a:t>
            </a:r>
            <a:r>
              <a:rPr lang="pt-PT" dirty="0" err="1" smtClean="0"/>
              <a:t>nested</a:t>
            </a:r>
            <a:r>
              <a:rPr lang="pt-PT" dirty="0" smtClean="0"/>
              <a:t> </a:t>
            </a:r>
            <a:r>
              <a:rPr lang="pt-PT" dirty="0" err="1" smtClean="0"/>
              <a:t>apps</a:t>
            </a:r>
            <a:endParaRPr lang="pt-PT" dirty="0" smtClean="0"/>
          </a:p>
          <a:p>
            <a:r>
              <a:rPr lang="pt-PT" dirty="0" err="1" smtClean="0"/>
              <a:t>Introduces</a:t>
            </a:r>
            <a:r>
              <a:rPr lang="pt-PT" dirty="0" smtClean="0"/>
              <a:t> </a:t>
            </a:r>
            <a:r>
              <a:rPr lang="pt-PT" dirty="0" err="1" smtClean="0"/>
              <a:t>Lemma</a:t>
            </a:r>
            <a:r>
              <a:rPr lang="pt-PT" dirty="0" smtClean="0"/>
              <a:t> for </a:t>
            </a:r>
            <a:r>
              <a:rPr lang="pt-PT" dirty="0" err="1" smtClean="0"/>
              <a:t>conflicts</a:t>
            </a:r>
            <a:r>
              <a:rPr lang="pt-PT" dirty="0" smtClean="0"/>
              <a:t> in </a:t>
            </a:r>
            <a:r>
              <a:rPr lang="pt-PT" dirty="0" err="1" smtClean="0"/>
              <a:t>parallel</a:t>
            </a:r>
            <a:r>
              <a:rPr lang="pt-PT" dirty="0" smtClean="0"/>
              <a:t> </a:t>
            </a:r>
            <a:r>
              <a:rPr lang="pt-PT" dirty="0" err="1" smtClean="0"/>
              <a:t>nested</a:t>
            </a:r>
            <a:r>
              <a:rPr lang="pt-PT" dirty="0" smtClean="0"/>
              <a:t> </a:t>
            </a:r>
            <a:r>
              <a:rPr lang="pt-PT" dirty="0" err="1" smtClean="0"/>
              <a:t>TMs</a:t>
            </a:r>
            <a:r>
              <a:rPr lang="pt-PT" dirty="0" smtClean="0"/>
              <a:t>:</a:t>
            </a:r>
          </a:p>
          <a:p>
            <a:endParaRPr lang="en-US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7992888" cy="150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8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Parallel Nested </a:t>
            </a:r>
            <a:r>
              <a:rPr lang="pt-PT" dirty="0" smtClean="0"/>
              <a:t>TM: NesTM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version</a:t>
            </a:r>
            <a:r>
              <a:rPr lang="pt-PT" dirty="0" smtClean="0"/>
              <a:t> </a:t>
            </a:r>
            <a:r>
              <a:rPr lang="pt-PT" dirty="0" err="1" smtClean="0"/>
              <a:t>owner</a:t>
            </a:r>
            <a:r>
              <a:rPr lang="pt-PT" dirty="0" smtClean="0"/>
              <a:t> </a:t>
            </a:r>
            <a:r>
              <a:rPr lang="pt-PT" dirty="0" err="1" smtClean="0"/>
              <a:t>lock</a:t>
            </a:r>
            <a:r>
              <a:rPr lang="pt-PT" dirty="0" smtClean="0"/>
              <a:t> </a:t>
            </a:r>
            <a:r>
              <a:rPr lang="pt-PT" dirty="0" err="1" smtClean="0"/>
              <a:t>now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owner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always</a:t>
            </a:r>
            <a:r>
              <a:rPr lang="pt-PT" dirty="0" smtClean="0"/>
              <a:t> </a:t>
            </a:r>
            <a:r>
              <a:rPr lang="pt-PT" dirty="0" err="1" smtClean="0"/>
              <a:t>present</a:t>
            </a:r>
            <a:r>
              <a:rPr lang="pt-PT" dirty="0" smtClean="0"/>
              <a:t> for </a:t>
            </a:r>
            <a:r>
              <a:rPr lang="pt-PT" dirty="0" err="1" smtClean="0"/>
              <a:t>ancestor</a:t>
            </a:r>
            <a:r>
              <a:rPr lang="pt-PT" dirty="0" smtClean="0"/>
              <a:t> </a:t>
            </a:r>
            <a:r>
              <a:rPr lang="pt-PT" dirty="0" err="1" smtClean="0"/>
              <a:t>query</a:t>
            </a:r>
            <a:endParaRPr lang="pt-PT" dirty="0" smtClean="0"/>
          </a:p>
          <a:p>
            <a:r>
              <a:rPr lang="pt-PT" dirty="0" smtClean="0"/>
              <a:t>Uses a </a:t>
            </a:r>
            <a:r>
              <a:rPr lang="pt-PT" dirty="0" err="1" smtClean="0"/>
              <a:t>list</a:t>
            </a:r>
            <a:r>
              <a:rPr lang="pt-PT" dirty="0" smtClean="0"/>
              <a:t> to </a:t>
            </a:r>
            <a:r>
              <a:rPr lang="pt-PT" dirty="0" err="1" smtClean="0"/>
              <a:t>validate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ancestors</a:t>
            </a:r>
            <a:r>
              <a:rPr lang="pt-PT" dirty="0" smtClean="0"/>
              <a:t> </a:t>
            </a:r>
            <a:r>
              <a:rPr lang="pt-PT" dirty="0" err="1" smtClean="0"/>
              <a:t>read</a:t>
            </a:r>
            <a:r>
              <a:rPr lang="pt-PT" dirty="0" smtClean="0"/>
              <a:t>-sets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write</a:t>
            </a:r>
            <a:r>
              <a:rPr lang="pt-PT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933056"/>
            <a:ext cx="49831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82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Parallel Nested </a:t>
            </a:r>
            <a:r>
              <a:rPr lang="pt-PT" dirty="0" smtClean="0"/>
              <a:t>TM: NesTM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version</a:t>
            </a:r>
            <a:r>
              <a:rPr lang="pt-PT" dirty="0" smtClean="0"/>
              <a:t> </a:t>
            </a:r>
            <a:r>
              <a:rPr lang="pt-PT" dirty="0" err="1" smtClean="0"/>
              <a:t>owner</a:t>
            </a:r>
            <a:r>
              <a:rPr lang="pt-PT" dirty="0" smtClean="0"/>
              <a:t> </a:t>
            </a:r>
            <a:r>
              <a:rPr lang="pt-PT" dirty="0" err="1" smtClean="0"/>
              <a:t>lock</a:t>
            </a:r>
            <a:r>
              <a:rPr lang="pt-PT" dirty="0" smtClean="0"/>
              <a:t> </a:t>
            </a:r>
            <a:r>
              <a:rPr lang="pt-PT" dirty="0" err="1" smtClean="0"/>
              <a:t>now</a:t>
            </a:r>
            <a:r>
              <a:rPr lang="pt-PT" dirty="0" smtClean="0"/>
              <a:t> </a:t>
            </a:r>
            <a:r>
              <a:rPr lang="pt-PT" dirty="0" err="1" smtClean="0"/>
              <a:t>has</a:t>
            </a:r>
            <a:r>
              <a:rPr lang="pt-PT" dirty="0" smtClean="0"/>
              <a:t> </a:t>
            </a:r>
            <a:r>
              <a:rPr lang="pt-PT" dirty="0" err="1" smtClean="0"/>
              <a:t>owner</a:t>
            </a:r>
            <a:r>
              <a:rPr lang="pt-PT" dirty="0" smtClean="0"/>
              <a:t> </a:t>
            </a:r>
            <a:r>
              <a:rPr lang="pt-PT" dirty="0" err="1" smtClean="0"/>
              <a:t>information</a:t>
            </a:r>
            <a:r>
              <a:rPr lang="pt-PT" dirty="0" smtClean="0"/>
              <a:t> </a:t>
            </a:r>
            <a:r>
              <a:rPr lang="pt-PT" dirty="0" err="1" smtClean="0"/>
              <a:t>always</a:t>
            </a:r>
            <a:r>
              <a:rPr lang="pt-PT" dirty="0" smtClean="0"/>
              <a:t> </a:t>
            </a:r>
            <a:r>
              <a:rPr lang="pt-PT" dirty="0" err="1" smtClean="0"/>
              <a:t>present</a:t>
            </a:r>
            <a:r>
              <a:rPr lang="pt-PT" dirty="0" smtClean="0"/>
              <a:t> for </a:t>
            </a:r>
            <a:r>
              <a:rPr lang="pt-PT" dirty="0" err="1" smtClean="0"/>
              <a:t>ancestor</a:t>
            </a:r>
            <a:r>
              <a:rPr lang="pt-PT" dirty="0" smtClean="0"/>
              <a:t> </a:t>
            </a:r>
            <a:r>
              <a:rPr lang="pt-PT" dirty="0" err="1" smtClean="0"/>
              <a:t>query</a:t>
            </a:r>
            <a:endParaRPr lang="pt-PT" dirty="0" smtClean="0"/>
          </a:p>
          <a:p>
            <a:r>
              <a:rPr lang="pt-PT" dirty="0" smtClean="0"/>
              <a:t>Uses a </a:t>
            </a:r>
            <a:r>
              <a:rPr lang="pt-PT" dirty="0" err="1" smtClean="0"/>
              <a:t>list</a:t>
            </a:r>
            <a:r>
              <a:rPr lang="pt-PT" dirty="0" smtClean="0"/>
              <a:t> to </a:t>
            </a:r>
            <a:r>
              <a:rPr lang="pt-PT" dirty="0" err="1" smtClean="0"/>
              <a:t>validate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ancestors</a:t>
            </a:r>
            <a:r>
              <a:rPr lang="pt-PT" dirty="0" smtClean="0"/>
              <a:t> </a:t>
            </a:r>
            <a:r>
              <a:rPr lang="pt-PT" dirty="0" err="1" smtClean="0"/>
              <a:t>read</a:t>
            </a:r>
            <a:r>
              <a:rPr lang="pt-PT" dirty="0" smtClean="0"/>
              <a:t>-sets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write</a:t>
            </a:r>
            <a:r>
              <a:rPr lang="pt-PT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933725"/>
            <a:ext cx="4983163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75" y="4005064"/>
            <a:ext cx="2096402" cy="210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48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Multicore</a:t>
            </a:r>
            <a:r>
              <a:rPr lang="pt-PT" dirty="0" smtClean="0"/>
              <a:t> </a:t>
            </a:r>
            <a:r>
              <a:rPr lang="pt-PT" dirty="0" err="1" smtClean="0"/>
              <a:t>architectures</a:t>
            </a:r>
            <a:r>
              <a:rPr lang="pt-PT" dirty="0" smtClean="0"/>
              <a:t> are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norm</a:t>
            </a:r>
            <a:endParaRPr lang="pt-PT" dirty="0" smtClean="0"/>
          </a:p>
          <a:p>
            <a:r>
              <a:rPr lang="pt-PT" dirty="0" err="1" smtClean="0"/>
              <a:t>Manycores</a:t>
            </a:r>
            <a:r>
              <a:rPr lang="pt-PT" dirty="0" smtClean="0"/>
              <a:t> are </a:t>
            </a:r>
            <a:r>
              <a:rPr lang="pt-PT" dirty="0" err="1" smtClean="0"/>
              <a:t>on</a:t>
            </a:r>
            <a:r>
              <a:rPr lang="pt-PT" dirty="0" smtClean="0"/>
              <a:t> </a:t>
            </a:r>
            <a:r>
              <a:rPr lang="pt-PT" dirty="0" err="1" smtClean="0"/>
              <a:t>their</a:t>
            </a:r>
            <a:r>
              <a:rPr lang="pt-PT" dirty="0" smtClean="0"/>
              <a:t> </a:t>
            </a:r>
            <a:r>
              <a:rPr lang="pt-PT" dirty="0" err="1" smtClean="0"/>
              <a:t>way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556204"/>
            <a:ext cx="3389362" cy="357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44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Undesirable</a:t>
            </a:r>
            <a:r>
              <a:rPr lang="pt-PT" dirty="0" smtClean="0"/>
              <a:t> </a:t>
            </a:r>
            <a:r>
              <a:rPr lang="pt-PT" dirty="0" err="1" smtClean="0"/>
              <a:t>features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Visible</a:t>
            </a:r>
            <a:r>
              <a:rPr lang="pt-PT" dirty="0" smtClean="0"/>
              <a:t> </a:t>
            </a:r>
            <a:r>
              <a:rPr lang="pt-PT" dirty="0" err="1" smtClean="0"/>
              <a:t>reads</a:t>
            </a:r>
            <a:endParaRPr lang="pt-PT" dirty="0" smtClean="0"/>
          </a:p>
          <a:p>
            <a:r>
              <a:rPr lang="pt-PT" dirty="0" smtClean="0"/>
              <a:t>Linear </a:t>
            </a:r>
            <a:r>
              <a:rPr lang="pt-PT" dirty="0" err="1" smtClean="0"/>
              <a:t>overhead</a:t>
            </a:r>
            <a:endParaRPr lang="pt-PT" dirty="0" smtClean="0"/>
          </a:p>
          <a:p>
            <a:r>
              <a:rPr lang="pt-PT" dirty="0" err="1" smtClean="0"/>
              <a:t>All</a:t>
            </a:r>
            <a:r>
              <a:rPr lang="pt-PT" dirty="0" smtClean="0"/>
              <a:t> </a:t>
            </a:r>
            <a:r>
              <a:rPr lang="pt-PT" dirty="0" err="1" smtClean="0"/>
              <a:t>operations</a:t>
            </a:r>
            <a:r>
              <a:rPr lang="pt-PT" dirty="0" smtClean="0"/>
              <a:t> are “</a:t>
            </a:r>
            <a:r>
              <a:rPr lang="pt-PT" dirty="0" err="1" smtClean="0"/>
              <a:t>writes</a:t>
            </a:r>
            <a:r>
              <a:rPr lang="pt-PT" dirty="0" smtClean="0"/>
              <a:t>”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120415"/>
            <a:ext cx="1530102" cy="19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90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I’m not that good... Help!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04864"/>
            <a:ext cx="3997111" cy="3399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8869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Thread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r>
              <a:rPr lang="pt-PT" dirty="0" smtClean="0"/>
              <a:t> </a:t>
            </a:r>
            <a:r>
              <a:rPr lang="pt-PT" dirty="0" err="1" smtClean="0"/>
              <a:t>Speculation</a:t>
            </a:r>
            <a:r>
              <a:rPr lang="pt-PT" dirty="0" smtClean="0"/>
              <a:t> does some </a:t>
            </a:r>
            <a:r>
              <a:rPr lang="pt-PT" dirty="0" err="1" smtClean="0"/>
              <a:t>work</a:t>
            </a:r>
            <a:r>
              <a:rPr lang="pt-PT" dirty="0" smtClean="0"/>
              <a:t> for </a:t>
            </a:r>
            <a:r>
              <a:rPr lang="pt-PT" dirty="0" err="1" smtClean="0"/>
              <a:t>you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67" y="2060848"/>
            <a:ext cx="8342797" cy="365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237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Challenges of TLS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Non-optimal automatic code division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67" y="4581128"/>
            <a:ext cx="1691350" cy="18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055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Challenges of TLS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Non-optimal automatic code division</a:t>
            </a:r>
          </a:p>
          <a:p>
            <a:r>
              <a:rPr lang="pt-PT" dirty="0" smtClean="0"/>
              <a:t>Mirror sequential code execution</a:t>
            </a: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67" y="4581128"/>
            <a:ext cx="1691350" cy="18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897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Challenges of TLS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Non-optimal automatic code division</a:t>
            </a:r>
          </a:p>
          <a:p>
            <a:r>
              <a:rPr lang="pt-PT" dirty="0" smtClean="0"/>
              <a:t>Mirror sequential code execution</a:t>
            </a:r>
          </a:p>
          <a:p>
            <a:r>
              <a:rPr lang="pt-PT" dirty="0" smtClean="0"/>
              <a:t>Trashes TM when simply used on top of it</a:t>
            </a: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67" y="4581128"/>
            <a:ext cx="1691350" cy="18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759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Thread Level Speculation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In-Place Write Commit Approaches</a:t>
            </a:r>
          </a:p>
          <a:p>
            <a:pPr lvl="1"/>
            <a:r>
              <a:rPr lang="pt-PT" dirty="0" err="1" smtClean="0"/>
              <a:t>Each</a:t>
            </a:r>
            <a:r>
              <a:rPr lang="pt-PT" dirty="0" smtClean="0"/>
              <a:t> </a:t>
            </a:r>
            <a:r>
              <a:rPr lang="pt-PT" dirty="0" err="1" smtClean="0"/>
              <a:t>task</a:t>
            </a:r>
            <a:r>
              <a:rPr lang="pt-PT" dirty="0" smtClean="0"/>
              <a:t> commits when it ends</a:t>
            </a:r>
          </a:p>
          <a:p>
            <a:pPr lvl="1"/>
            <a:r>
              <a:rPr lang="pt-PT" dirty="0" smtClean="0"/>
              <a:t>Rollback goes to the task before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conflict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0379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Thread Level Speculation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Serial Write Commit Approaches</a:t>
            </a:r>
          </a:p>
          <a:p>
            <a:pPr lvl="1"/>
            <a:r>
              <a:rPr lang="pt-PT" dirty="0" smtClean="0"/>
              <a:t>Last task of the thread commits all writes</a:t>
            </a:r>
          </a:p>
          <a:p>
            <a:pPr lvl="1"/>
            <a:r>
              <a:rPr lang="pt-PT" dirty="0" smtClean="0"/>
              <a:t>“Future tasks” can be waiting some time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28557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Conclusions</a:t>
            </a:r>
            <a:r>
              <a:rPr lang="pt-PT" dirty="0" smtClean="0"/>
              <a:t>:</a:t>
            </a:r>
            <a:br>
              <a:rPr lang="pt-PT" dirty="0" smtClean="0"/>
            </a:br>
            <a:r>
              <a:rPr lang="pt-PT" dirty="0" err="1" smtClean="0"/>
              <a:t>So</a:t>
            </a:r>
            <a:r>
              <a:rPr lang="pt-PT" dirty="0" smtClean="0"/>
              <a:t> </a:t>
            </a:r>
            <a:r>
              <a:rPr lang="pt-PT" dirty="0" err="1" smtClean="0"/>
              <a:t>much</a:t>
            </a:r>
            <a:r>
              <a:rPr lang="pt-PT" dirty="0" smtClean="0"/>
              <a:t> </a:t>
            </a:r>
            <a:r>
              <a:rPr lang="pt-PT" dirty="0" err="1" smtClean="0"/>
              <a:t>untapped</a:t>
            </a:r>
            <a:r>
              <a:rPr lang="pt-PT" dirty="0" smtClean="0"/>
              <a:t> </a:t>
            </a:r>
            <a:r>
              <a:rPr lang="pt-PT" dirty="0" err="1" smtClean="0"/>
              <a:t>parallelism</a:t>
            </a:r>
            <a:r>
              <a:rPr lang="pt-PT" dirty="0" smtClean="0"/>
              <a:t>!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Solve the problem of parallel nested transactions efficiently</a:t>
            </a:r>
          </a:p>
          <a:p>
            <a:endParaRPr lang="pt-PT" dirty="0"/>
          </a:p>
          <a:p>
            <a:r>
              <a:rPr lang="pt-PT" dirty="0" smtClean="0"/>
              <a:t>Solve Thread Level Speculation on top of Transactional </a:t>
            </a:r>
            <a:r>
              <a:rPr lang="pt-PT" dirty="0" err="1" smtClean="0"/>
              <a:t>Memory</a:t>
            </a:r>
            <a:r>
              <a:rPr lang="pt-PT" dirty="0" smtClean="0"/>
              <a:t> </a:t>
            </a:r>
            <a:r>
              <a:rPr lang="pt-PT" dirty="0" err="1" smtClean="0"/>
              <a:t>adequately</a:t>
            </a:r>
            <a:endParaRPr lang="pt-P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653136"/>
            <a:ext cx="2134369" cy="171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584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Questions</a:t>
            </a:r>
            <a:r>
              <a:rPr lang="pt-PT" dirty="0" smtClean="0"/>
              <a:t>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713312"/>
          </a:xfrm>
        </p:spPr>
        <p:txBody>
          <a:bodyPr/>
          <a:lstStyle/>
          <a:p>
            <a:pPr marL="0" indent="0" algn="r">
              <a:buNone/>
            </a:pPr>
            <a:endParaRPr lang="pt-PT" sz="2000" dirty="0" smtClean="0"/>
          </a:p>
          <a:p>
            <a:pPr marL="0" indent="0" algn="r">
              <a:buNone/>
            </a:pPr>
            <a:endParaRPr lang="pt-PT" sz="2000" dirty="0"/>
          </a:p>
          <a:p>
            <a:pPr marL="0" indent="0" algn="r">
              <a:buNone/>
            </a:pPr>
            <a:endParaRPr lang="pt-PT" sz="2000" dirty="0" smtClean="0"/>
          </a:p>
          <a:p>
            <a:pPr marL="0" indent="0" algn="r">
              <a:buNone/>
            </a:pPr>
            <a:endParaRPr lang="pt-PT" sz="2000" dirty="0"/>
          </a:p>
          <a:p>
            <a:pPr marL="0" indent="0" algn="r">
              <a:buNone/>
            </a:pPr>
            <a:endParaRPr lang="pt-PT" sz="2000" dirty="0" smtClean="0"/>
          </a:p>
          <a:p>
            <a:pPr marL="0" indent="0" algn="r">
              <a:buNone/>
            </a:pPr>
            <a:endParaRPr lang="pt-PT" sz="2000" dirty="0"/>
          </a:p>
          <a:p>
            <a:pPr marL="0" indent="0" algn="r">
              <a:buNone/>
            </a:pPr>
            <a:endParaRPr lang="pt-PT" sz="2000" dirty="0" smtClean="0"/>
          </a:p>
          <a:p>
            <a:pPr marL="0" indent="0" algn="r">
              <a:buNone/>
            </a:pPr>
            <a:endParaRPr lang="pt-PT" sz="2000" dirty="0"/>
          </a:p>
          <a:p>
            <a:pPr marL="0" indent="0" algn="r">
              <a:buNone/>
            </a:pPr>
            <a:endParaRPr lang="pt-PT" sz="2000" dirty="0" smtClean="0"/>
          </a:p>
          <a:p>
            <a:pPr marL="0" indent="0" algn="r">
              <a:buNone/>
            </a:pPr>
            <a:endParaRPr lang="pt-PT" sz="2000" dirty="0" smtClean="0"/>
          </a:p>
          <a:p>
            <a:pPr marL="0" indent="0" algn="r">
              <a:buNone/>
            </a:pPr>
            <a:endParaRPr lang="pt-PT" sz="2000" dirty="0"/>
          </a:p>
          <a:p>
            <a:pPr marL="0" indent="0" algn="r">
              <a:buNone/>
            </a:pPr>
            <a:r>
              <a:rPr lang="pt-PT" sz="2000" dirty="0" smtClean="0"/>
              <a:t>rfilipe@gsd.inesc-id.pt</a:t>
            </a:r>
          </a:p>
          <a:p>
            <a:pPr marL="0" indent="0" algn="r">
              <a:buNone/>
            </a:pPr>
            <a:r>
              <a:rPr lang="pt-PT" sz="2000" dirty="0" smtClean="0"/>
              <a:t>www.gsd.inesc-id.pt</a:t>
            </a:r>
            <a:endParaRPr lang="en-US" sz="2000" dirty="0"/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64904"/>
            <a:ext cx="2400300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7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parallel programming is hard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TM </a:t>
            </a:r>
            <a:r>
              <a:rPr lang="pt-PT" dirty="0" err="1" smtClean="0"/>
              <a:t>simplifies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task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synchronizing</a:t>
            </a:r>
            <a:r>
              <a:rPr lang="pt-PT" dirty="0" smtClean="0"/>
              <a:t> </a:t>
            </a:r>
            <a:r>
              <a:rPr lang="pt-PT" dirty="0" err="1" smtClean="0"/>
              <a:t>critical</a:t>
            </a:r>
            <a:r>
              <a:rPr lang="pt-PT" dirty="0" smtClean="0"/>
              <a:t> </a:t>
            </a:r>
            <a:r>
              <a:rPr lang="pt-PT" dirty="0" err="1" smtClean="0"/>
              <a:t>sections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35052"/>
            <a:ext cx="2134369" cy="171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4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parallel programming is hard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TM </a:t>
            </a:r>
            <a:r>
              <a:rPr lang="pt-PT" dirty="0" err="1" smtClean="0"/>
              <a:t>simplifies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task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synchronizing</a:t>
            </a:r>
            <a:r>
              <a:rPr lang="pt-PT" dirty="0" smtClean="0"/>
              <a:t> </a:t>
            </a:r>
            <a:r>
              <a:rPr lang="pt-PT" dirty="0" err="1" smtClean="0"/>
              <a:t>critical</a:t>
            </a:r>
            <a:r>
              <a:rPr lang="pt-PT" dirty="0" smtClean="0"/>
              <a:t> </a:t>
            </a:r>
            <a:r>
              <a:rPr lang="pt-PT" dirty="0" err="1" smtClean="0"/>
              <a:t>sections</a:t>
            </a:r>
            <a:endParaRPr lang="pt-PT" dirty="0" smtClean="0"/>
          </a:p>
          <a:p>
            <a:r>
              <a:rPr lang="pt-PT" dirty="0" smtClean="0"/>
              <a:t>…</a:t>
            </a:r>
            <a:r>
              <a:rPr lang="pt-PT" dirty="0" err="1" smtClean="0"/>
              <a:t>But</a:t>
            </a:r>
            <a:r>
              <a:rPr lang="pt-PT" dirty="0" smtClean="0"/>
              <a:t> </a:t>
            </a:r>
            <a:r>
              <a:rPr lang="pt-PT" dirty="0" err="1" smtClean="0"/>
              <a:t>forking</a:t>
            </a:r>
            <a:r>
              <a:rPr lang="pt-PT" dirty="0" smtClean="0"/>
              <a:t> </a:t>
            </a:r>
            <a:r>
              <a:rPr lang="pt-PT" dirty="0" err="1" smtClean="0"/>
              <a:t>code</a:t>
            </a:r>
            <a:r>
              <a:rPr lang="pt-PT" dirty="0" smtClean="0"/>
              <a:t> </a:t>
            </a:r>
            <a:r>
              <a:rPr lang="pt-PT" dirty="0" err="1" smtClean="0"/>
              <a:t>into</a:t>
            </a:r>
            <a:r>
              <a:rPr lang="pt-PT" dirty="0" smtClean="0"/>
              <a:t> </a:t>
            </a:r>
            <a:r>
              <a:rPr lang="pt-PT" dirty="0" err="1" smtClean="0"/>
              <a:t>threads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still</a:t>
            </a:r>
            <a:r>
              <a:rPr lang="pt-PT" dirty="0" smtClean="0"/>
              <a:t> hard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37974"/>
            <a:ext cx="17621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3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Challenges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forking</a:t>
            </a:r>
            <a:r>
              <a:rPr lang="pt-PT" dirty="0" smtClean="0"/>
              <a:t> </a:t>
            </a:r>
            <a:r>
              <a:rPr lang="pt-PT" dirty="0" err="1" smtClean="0"/>
              <a:t>threads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Forking</a:t>
            </a:r>
            <a:r>
              <a:rPr lang="pt-PT" dirty="0" smtClean="0"/>
              <a:t> a TM </a:t>
            </a:r>
            <a:r>
              <a:rPr lang="pt-PT" dirty="0" err="1" smtClean="0"/>
              <a:t>thread</a:t>
            </a:r>
            <a:r>
              <a:rPr lang="pt-PT" dirty="0" smtClean="0"/>
              <a:t> </a:t>
            </a:r>
            <a:r>
              <a:rPr lang="pt-PT" dirty="0" err="1" smtClean="0"/>
              <a:t>inccurs</a:t>
            </a:r>
            <a:r>
              <a:rPr lang="pt-PT" dirty="0" smtClean="0"/>
              <a:t> </a:t>
            </a:r>
            <a:r>
              <a:rPr lang="pt-PT" dirty="0" err="1" smtClean="0"/>
              <a:t>creation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management </a:t>
            </a:r>
            <a:r>
              <a:rPr lang="pt-PT" dirty="0" err="1" smtClean="0"/>
              <a:t>overheads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67" y="4581128"/>
            <a:ext cx="1691350" cy="18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74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Challenges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forking</a:t>
            </a:r>
            <a:r>
              <a:rPr lang="pt-PT" dirty="0"/>
              <a:t> </a:t>
            </a:r>
            <a:r>
              <a:rPr lang="pt-PT" dirty="0" err="1"/>
              <a:t>threads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Forking</a:t>
            </a:r>
            <a:r>
              <a:rPr lang="pt-PT" dirty="0" smtClean="0"/>
              <a:t> a TM </a:t>
            </a:r>
            <a:r>
              <a:rPr lang="pt-PT" dirty="0" err="1" smtClean="0"/>
              <a:t>thread</a:t>
            </a:r>
            <a:r>
              <a:rPr lang="pt-PT" dirty="0" smtClean="0"/>
              <a:t> </a:t>
            </a:r>
            <a:r>
              <a:rPr lang="pt-PT" dirty="0" err="1" smtClean="0"/>
              <a:t>inccurs</a:t>
            </a:r>
            <a:r>
              <a:rPr lang="pt-PT" dirty="0" smtClean="0"/>
              <a:t> </a:t>
            </a:r>
            <a:r>
              <a:rPr lang="pt-PT" dirty="0" err="1" smtClean="0"/>
              <a:t>creation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management </a:t>
            </a:r>
            <a:r>
              <a:rPr lang="pt-PT" dirty="0" err="1" smtClean="0"/>
              <a:t>overheads</a:t>
            </a:r>
            <a:endParaRPr lang="pt-PT" dirty="0" smtClean="0"/>
          </a:p>
          <a:p>
            <a:r>
              <a:rPr lang="pt-PT" dirty="0" smtClean="0"/>
              <a:t>TM </a:t>
            </a:r>
            <a:r>
              <a:rPr lang="pt-PT" dirty="0" err="1" smtClean="0"/>
              <a:t>threads</a:t>
            </a:r>
            <a:r>
              <a:rPr lang="pt-PT" dirty="0" smtClean="0"/>
              <a:t> must </a:t>
            </a:r>
            <a:r>
              <a:rPr lang="pt-PT" dirty="0" err="1" smtClean="0"/>
              <a:t>be</a:t>
            </a:r>
            <a:r>
              <a:rPr lang="pt-PT" dirty="0" smtClean="0"/>
              <a:t> </a:t>
            </a:r>
            <a:r>
              <a:rPr lang="pt-PT" dirty="0" err="1" smtClean="0"/>
              <a:t>commutative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067" y="4581128"/>
            <a:ext cx="1691350" cy="184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51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Usually</a:t>
            </a:r>
            <a:r>
              <a:rPr lang="pt-PT" dirty="0" smtClean="0"/>
              <a:t> </a:t>
            </a:r>
            <a:r>
              <a:rPr lang="pt-PT" dirty="0" err="1" smtClean="0"/>
              <a:t>we</a:t>
            </a:r>
            <a:r>
              <a:rPr lang="pt-PT" dirty="0" smtClean="0"/>
              <a:t> </a:t>
            </a:r>
            <a:r>
              <a:rPr lang="pt-PT" dirty="0" err="1" smtClean="0"/>
              <a:t>have</a:t>
            </a:r>
            <a:r>
              <a:rPr lang="pt-PT" dirty="0" smtClean="0"/>
              <a:t> more </a:t>
            </a:r>
            <a:r>
              <a:rPr lang="pt-PT" dirty="0" err="1" smtClean="0"/>
              <a:t>available</a:t>
            </a:r>
            <a:r>
              <a:rPr lang="pt-PT" dirty="0" smtClean="0"/>
              <a:t> cores </a:t>
            </a:r>
            <a:r>
              <a:rPr lang="pt-PT" dirty="0" err="1" smtClean="0"/>
              <a:t>than</a:t>
            </a:r>
            <a:r>
              <a:rPr lang="pt-PT" dirty="0" smtClean="0"/>
              <a:t> </a:t>
            </a:r>
            <a:r>
              <a:rPr lang="pt-PT" dirty="0" err="1" smtClean="0"/>
              <a:t>application</a:t>
            </a:r>
            <a:r>
              <a:rPr lang="pt-PT" dirty="0" smtClean="0"/>
              <a:t> </a:t>
            </a:r>
            <a:r>
              <a:rPr lang="pt-PT" dirty="0" err="1" smtClean="0"/>
              <a:t>threads</a:t>
            </a:r>
            <a:r>
              <a:rPr lang="pt-PT" dirty="0" smtClean="0"/>
              <a:t>…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872460"/>
            <a:ext cx="2905125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6300192" y="2276872"/>
            <a:ext cx="2401069" cy="1080120"/>
          </a:xfrm>
          <a:prstGeom prst="wedgeEllipseCallout">
            <a:avLst>
              <a:gd name="adj1" fmla="val 11723"/>
              <a:gd name="adj2" fmla="val 745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PT" sz="2400" dirty="0"/>
              <a:t>2</a:t>
            </a:r>
            <a:r>
              <a:rPr lang="pt-PT" sz="2400" dirty="0" smtClean="0"/>
              <a:t> </a:t>
            </a:r>
            <a:r>
              <a:rPr lang="pt-PT" sz="2400" dirty="0"/>
              <a:t>Threads</a:t>
            </a:r>
          </a:p>
          <a:p>
            <a:r>
              <a:rPr lang="pt-PT" sz="2400" dirty="0"/>
              <a:t>4</a:t>
            </a:r>
            <a:r>
              <a:rPr lang="pt-PT" sz="2400" dirty="0" smtClean="0"/>
              <a:t>+ </a:t>
            </a:r>
            <a:r>
              <a:rPr lang="pt-PT" sz="2400" dirty="0"/>
              <a:t>Cores...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2855565" cy="2953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09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  <a:p>
            <a:endParaRPr lang="pt-PT" dirty="0"/>
          </a:p>
          <a:p>
            <a:pPr marL="0" indent="0" algn="ctr">
              <a:buNone/>
            </a:pPr>
            <a:r>
              <a:rPr lang="pt-PT" sz="2800" dirty="0" smtClean="0"/>
              <a:t>Is </a:t>
            </a:r>
            <a:r>
              <a:rPr lang="pt-PT" sz="2800" dirty="0" err="1"/>
              <a:t>there</a:t>
            </a:r>
            <a:r>
              <a:rPr lang="pt-PT" sz="2800" dirty="0"/>
              <a:t> </a:t>
            </a:r>
            <a:r>
              <a:rPr lang="pt-PT" sz="2800" dirty="0" err="1"/>
              <a:t>any</a:t>
            </a:r>
            <a:r>
              <a:rPr lang="pt-PT" sz="2800" dirty="0"/>
              <a:t> </a:t>
            </a:r>
            <a:r>
              <a:rPr lang="pt-PT" sz="2800" dirty="0" err="1"/>
              <a:t>parallelism</a:t>
            </a:r>
            <a:r>
              <a:rPr lang="pt-PT" sz="2800" dirty="0"/>
              <a:t> </a:t>
            </a:r>
            <a:r>
              <a:rPr lang="pt-PT" sz="2800" dirty="0" err="1"/>
              <a:t>hidden</a:t>
            </a:r>
            <a:r>
              <a:rPr lang="pt-PT" sz="2800" dirty="0"/>
              <a:t> </a:t>
            </a:r>
            <a:r>
              <a:rPr lang="pt-PT" sz="2800" dirty="0" err="1"/>
              <a:t>inside</a:t>
            </a:r>
            <a:r>
              <a:rPr lang="pt-PT" sz="2800" dirty="0"/>
              <a:t> </a:t>
            </a:r>
            <a:r>
              <a:rPr lang="pt-PT" sz="2800" dirty="0" err="1"/>
              <a:t>each</a:t>
            </a:r>
            <a:r>
              <a:rPr lang="pt-PT" sz="2800" dirty="0"/>
              <a:t> </a:t>
            </a:r>
            <a:r>
              <a:rPr lang="pt-PT" sz="2800" dirty="0" err="1"/>
              <a:t>thread</a:t>
            </a:r>
            <a:r>
              <a:rPr lang="pt-PT" sz="2800" dirty="0"/>
              <a:t> </a:t>
            </a:r>
            <a:r>
              <a:rPr lang="pt-PT" sz="2800" dirty="0" err="1"/>
              <a:t>that</a:t>
            </a:r>
            <a:r>
              <a:rPr lang="pt-PT" sz="2800" dirty="0"/>
              <a:t> </a:t>
            </a:r>
            <a:r>
              <a:rPr lang="pt-PT" sz="2800" dirty="0" err="1"/>
              <a:t>the</a:t>
            </a:r>
            <a:r>
              <a:rPr lang="pt-PT" sz="2800" dirty="0"/>
              <a:t> </a:t>
            </a:r>
            <a:r>
              <a:rPr lang="pt-PT" sz="2800" dirty="0" err="1"/>
              <a:t>programmer</a:t>
            </a:r>
            <a:r>
              <a:rPr lang="pt-PT" sz="2800" dirty="0"/>
              <a:t> </a:t>
            </a:r>
            <a:r>
              <a:rPr lang="pt-PT" sz="2800" dirty="0" err="1"/>
              <a:t>forks</a:t>
            </a:r>
            <a:r>
              <a:rPr lang="pt-PT" sz="2800" dirty="0"/>
              <a:t>?</a:t>
            </a:r>
            <a:endParaRPr lang="en-US" sz="280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DEAF-BF38-4143-901E-DAEF141BB495}" type="datetime1">
              <a:rPr lang="en-US" smtClean="0"/>
              <a:t>4/8/2012</a:t>
            </a:fld>
            <a:endParaRPr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7CAB-14ED-48A6-99CE-E14DF0E48F7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1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Motivational results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RBTree</a:t>
            </a:r>
            <a:r>
              <a:rPr lang="pt-PT" dirty="0" smtClean="0"/>
              <a:t> – “</a:t>
            </a:r>
            <a:r>
              <a:rPr lang="pt-PT" dirty="0" err="1" smtClean="0"/>
              <a:t>contains</a:t>
            </a:r>
            <a:r>
              <a:rPr lang="pt-PT" dirty="0" smtClean="0"/>
              <a:t>” </a:t>
            </a:r>
            <a:r>
              <a:rPr lang="pt-PT" dirty="0" err="1" smtClean="0"/>
              <a:t>op</a:t>
            </a:r>
            <a:r>
              <a:rPr lang="pt-PT" dirty="0" smtClean="0"/>
              <a:t>, </a:t>
            </a:r>
            <a:r>
              <a:rPr lang="pt-PT" dirty="0" smtClean="0"/>
              <a:t>1 TM </a:t>
            </a:r>
            <a:r>
              <a:rPr lang="pt-PT" dirty="0" err="1" smtClean="0"/>
              <a:t>thread</a:t>
            </a:r>
            <a:r>
              <a:rPr lang="pt-PT" dirty="0" smtClean="0"/>
              <a:t>, 2 TLS </a:t>
            </a:r>
            <a:r>
              <a:rPr lang="pt-PT" dirty="0" err="1" smtClean="0"/>
              <a:t>threads</a:t>
            </a:r>
            <a:endParaRPr lang="pt-PT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317044"/>
              </p:ext>
            </p:extLst>
          </p:nvPr>
        </p:nvGraphicFramePr>
        <p:xfrm>
          <a:off x="2339752" y="2780928"/>
          <a:ext cx="44644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1803</TotalTime>
  <Words>467</Words>
  <Application>Microsoft Office PowerPoint</Application>
  <PresentationFormat>Apresentação no Ecrã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0" baseType="lpstr">
      <vt:lpstr>Blank Presentation</vt:lpstr>
      <vt:lpstr>Highly parallel programming with Transactional Memory</vt:lpstr>
      <vt:lpstr>Motivation</vt:lpstr>
      <vt:lpstr>Why parallel programming is hard</vt:lpstr>
      <vt:lpstr>Why parallel programming is hard</vt:lpstr>
      <vt:lpstr>Challenges of forking threads</vt:lpstr>
      <vt:lpstr>Challenges of forking threads</vt:lpstr>
      <vt:lpstr>Usually we have more available cores than application threads…</vt:lpstr>
      <vt:lpstr>Apresentação do PowerPoint</vt:lpstr>
      <vt:lpstr>Motivational results</vt:lpstr>
      <vt:lpstr>Motivational results</vt:lpstr>
      <vt:lpstr>How do we explore intra-thread parallelism?</vt:lpstr>
      <vt:lpstr>I’m awesome! Divided my application into more TM threads!</vt:lpstr>
      <vt:lpstr>Nested Transactional Memory</vt:lpstr>
      <vt:lpstr>Parallel Nested TM: NepalTM</vt:lpstr>
      <vt:lpstr>Parallel Nested TM: NepalTM</vt:lpstr>
      <vt:lpstr>Parallel Nested TM: XCilk</vt:lpstr>
      <vt:lpstr>Parallel Nested TM: XCilk</vt:lpstr>
      <vt:lpstr>Parallel Nested TM: NesTM</vt:lpstr>
      <vt:lpstr>Parallel Nested TM: NesTM</vt:lpstr>
      <vt:lpstr>Undesirable features</vt:lpstr>
      <vt:lpstr>I’m not that good... Help!</vt:lpstr>
      <vt:lpstr>Thread Level Speculation does some work for you</vt:lpstr>
      <vt:lpstr>Challenges of TLS</vt:lpstr>
      <vt:lpstr>Challenges of TLS</vt:lpstr>
      <vt:lpstr>Challenges of TLS</vt:lpstr>
      <vt:lpstr>Thread Level Speculation</vt:lpstr>
      <vt:lpstr>Thread Level Speculation</vt:lpstr>
      <vt:lpstr>Conclusions: So much untapped parallelism!</vt:lpstr>
      <vt:lpstr>Questions?</vt:lpstr>
    </vt:vector>
  </TitlesOfParts>
  <Company>Instituto Superior Técnico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Highly parallel programming with Transactional Memory</dc:title>
  <dc:creator>riclas</dc:creator>
  <cp:lastModifiedBy>riclas</cp:lastModifiedBy>
  <cp:revision>49</cp:revision>
  <dcterms:created xsi:type="dcterms:W3CDTF">2012-03-22T17:08:50Z</dcterms:created>
  <dcterms:modified xsi:type="dcterms:W3CDTF">2012-04-08T20:58:22Z</dcterms:modified>
</cp:coreProperties>
</file>