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7" r:id="rId3"/>
    <p:sldId id="291" r:id="rId4"/>
    <p:sldId id="292" r:id="rId5"/>
    <p:sldId id="274" r:id="rId6"/>
    <p:sldId id="275" r:id="rId7"/>
    <p:sldId id="297" r:id="rId8"/>
    <p:sldId id="276" r:id="rId9"/>
    <p:sldId id="289" r:id="rId10"/>
    <p:sldId id="298" r:id="rId11"/>
    <p:sldId id="301" r:id="rId12"/>
    <p:sldId id="302" r:id="rId13"/>
    <p:sldId id="303" r:id="rId14"/>
    <p:sldId id="278" r:id="rId15"/>
    <p:sldId id="299" r:id="rId16"/>
    <p:sldId id="305" r:id="rId17"/>
    <p:sldId id="30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3300"/>
    <a:srgbClr val="FFCC00"/>
    <a:srgbClr val="66FF3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D416F-0873-4EDA-942F-3191F7E145C2}" type="datetimeFigureOut">
              <a:rPr lang="en-US" smtClean="0"/>
              <a:pPr/>
              <a:t>5/19/2011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C8D7-137A-4BBE-A200-CF419BFC80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anchester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51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line-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55888"/>
            <a:ext cx="8075613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manchester_logo_fin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954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9FB65256-117C-4B05-8A64-706AD702C92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58CE2761-2937-4534-86BD-3F62A3F3EC0D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15" imgW="114120" imgH="215640" progId="Equation.3">
              <p:embed/>
            </p:oleObj>
          </a:graphicData>
        </a:graphic>
      </p:graphicFrame>
      <p:pic>
        <p:nvPicPr>
          <p:cNvPr id="1034" name="Picture 9" descr="line-powerpoin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990600"/>
            <a:ext cx="85328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SzPct val="95000"/>
        <a:buFont typeface="Arial" charset="0"/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A288E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Manchester University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Transactions for Scala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Daniel Goodman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Daniel.Goodman@man.ac.uk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Euro TM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Paris, May 2011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Byte-Code Rewrite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7158" y="1285860"/>
            <a:ext cx="857256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false</a:t>
            </a:r>
          </a:p>
          <a:p>
            <a:pPr>
              <a:buNone/>
            </a:pP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null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do{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TM.beginTransaction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try </a:t>
            </a:r>
            <a:r>
              <a:rPr lang="en-GB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9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 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TM.commit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catch 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e:TransactionArea =&gt; 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e:TransactionException =&gt;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context$TM.rollback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e:Exception =&gt; 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TM.commit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 throw e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} while(!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Protecting Against Code Reordering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("This is the start of the test");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try{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("IO exception"); 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("Null Pointer 								Exception"); }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("This is the end of the test");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catch(Exception e) {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("The final Exception"); }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b="1" dirty="0" smtClean="0">
                <a:latin typeface="Arial" pitchFamily="34" charset="0"/>
                <a:cs typeface="Arial" pitchFamily="34" charset="0"/>
              </a:rPr>
              <a:t>Exception table: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from   to  target type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14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26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0    43    46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Protecting Against Code Reordering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("This is the start of the test");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try{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("IO exception"); 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("Null Pointer 								Exception"); }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("This is the end of the test");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catch(Exception e) {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("The final Exception"); }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b="1" dirty="0" smtClean="0">
                <a:latin typeface="Arial" pitchFamily="34" charset="0"/>
                <a:cs typeface="Arial" pitchFamily="34" charset="0"/>
              </a:rPr>
              <a:t>Exception table: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from   to  target type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14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26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0    43    46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/Exception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10" y="5786454"/>
            <a:ext cx="1285884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Protecting Against Code Reordering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buNone/>
            </a:pP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("This is the start of the test");</a:t>
            </a:r>
          </a:p>
          <a:p>
            <a:pPr>
              <a:buNone/>
            </a:pPr>
            <a:endParaRPr lang="en-GB" sz="175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try{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("IO exception"); }</a:t>
            </a:r>
          </a:p>
          <a:p>
            <a:pPr>
              <a:buNone/>
            </a:pP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catch(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 {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("Null Pointer 								Exception"); }</a:t>
            </a:r>
          </a:p>
          <a:p>
            <a:pPr>
              <a:buNone/>
            </a:pPr>
            <a:endParaRPr lang="en-GB" sz="175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7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("This is the end of the test");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catch(Exception e) {  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("The final Exception"); }</a:t>
            </a:r>
          </a:p>
          <a:p>
            <a:pPr>
              <a:buNone/>
            </a:pP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b="1" dirty="0" smtClean="0">
                <a:latin typeface="Arial" pitchFamily="34" charset="0"/>
                <a:cs typeface="Arial" pitchFamily="34" charset="0"/>
              </a:rPr>
              <a:t>Exception table: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from   to  target type</a:t>
            </a: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14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8    11    26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GB" sz="17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     0    43    46   Class java/</a:t>
            </a:r>
            <a:r>
              <a:rPr lang="en-GB" sz="1750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GB" sz="1750" dirty="0" smtClean="0">
                <a:latin typeface="Courier New" pitchFamily="49" charset="0"/>
                <a:cs typeface="Courier New" pitchFamily="49" charset="0"/>
              </a:rPr>
              <a:t>/Exception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10" y="6429396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Have We Gained?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User: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Native Constructs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change of syntax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restrictions on the granularity of transactions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restrictions on the use of legacy code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Interoperable with Java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Implementer: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Working against well defined interfaces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Native constructs with minimal changes to the compiler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MUTS is a much more intuitive and flexible STM for users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Interoperable with Java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Implemented with minimal changes to the parser, and no other changes to the compiler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Exception handler overcomes code reordering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This 2-phase approach can be applied to implementing other native constructs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Part of a suite of Scala STMs at Manchester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00076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Produced as part of the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Teraflux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Project http://www.teraflux.eu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6286520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Daniel.Goodman@Manchester.ac.uk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Other TM Research at Manchester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Applications: Transactional Parallel Routing 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Lee-TM (aka labyrinth in STAMP) [1][2] 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TM Contention Managers [3]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Control of Optimistic Execution [4]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Scheduling of Transactions [5, 6]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Hardware TM [6, 7, 8]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Distributed TM [9, 10]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572140"/>
            <a:ext cx="48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http://apt.cs.manchester.ac.uk/projects/TM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00076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Produced as part of the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Teraflux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Project http://www.teraflux.eu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6286520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Daniel.Goodman@Manchester.ac.uk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Selected References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12568"/>
          </a:xfrm>
        </p:spPr>
        <p:txBody>
          <a:bodyPr/>
          <a:lstStyle/>
          <a:p>
            <a:pPr marL="0" lvl="1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[1] Ian Watson, Chris Kirkham and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A Study of a Transactional Parallel Routing Algorithm. PACT 2007.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[2]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Kim Jarvis,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 Kirkham, and Ian Watson. Lee-TM: A Non-trivial Benchmark for Transactional Memory. ICA3PP 2008.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[3]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 Kirkham and Ian Watson. On the Performance of Contention Managers for Complex Transactional Memory Benchmarks. 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ISPDC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2009.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[4]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Kim Jarvis, Chris Kirkham and Ian Watson. Robust Adaptation to Available Parallelism in Transactional Memory Applications. 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Transactions on High Performance and Embedded Architectures and Compilers, 2008. 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[5]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Kim Jarvis, Chris Kirkham and Ian Watson. Transaction Reordering to Reduce Aborts in Software Transactional Memory. 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In Transactions on High Performance and Embedded Architectures and Compilers, 2009.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[6]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Behram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Khan,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 Kirkham and Ian Watson. Improving Performance by Reducing Aborts in Hardware Transactional Memory. In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HIPEAC, 2010.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[7]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Behram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Khan, Matthew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Horsnell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Ian Rogers,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Andrew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Dinn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and Ian Watson. An Object-Aware Hardware Transactional Memory System . In HPCC, 2008.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[8]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Behram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Khan, Matthew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Horsnell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Andrew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Dinn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and Ian Watson. 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Exploiting object structure in hardware transactional memory.  In EUROPAR, 2010.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[9]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Kim Jarvis,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Chris Kirkham and Ian Watson. 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DiSTM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: A Software Transactional Memory Framework for Clusters. In ICPP, 2008</a:t>
            </a:r>
          </a:p>
          <a:p>
            <a:pPr mar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[10] Christos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Kotselidis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Mikel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Luján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Mohammad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Ansari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Konstantinos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Malakasis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Behram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Khan, Chris Kirkham and Ian Watson. Clustering JVMs with Software Transactional Memory Support. In IPDPS, 2010.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322" y="6228020"/>
            <a:ext cx="486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http://apt.cs.manchester.ac.uk/projects/TM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Teraflux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&amp; Scala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Teraflux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Exploiting Data Parallelism for 1000 Core Processors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Programming Models, Transactional Memory, Memory Models, Chip Design, Fault Tolerance, .....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European Commission’s FP7 funded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Using Scala as a basis for high productivity language</a:t>
            </a:r>
          </a:p>
          <a:p>
            <a:pPr lvl="1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Scala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Combination of Object Oriented and Functional Programming Models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Compiles to JVM Byte-Code</a:t>
            </a:r>
          </a:p>
          <a:p>
            <a:pPr lvl="1"/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Why MUTS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105348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Existing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Scala STMs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do not allow transactions to be added to code without restructuring the code. </a:t>
            </a:r>
          </a:p>
          <a:p>
            <a:pPr marL="0">
              <a:spcBef>
                <a:spcPts val="0"/>
              </a:spcBef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We want:</a:t>
            </a:r>
          </a:p>
          <a:p>
            <a:pPr marL="342000">
              <a:spcBef>
                <a:spcPts val="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difference between transaction syntax and other language constructs</a:t>
            </a:r>
          </a:p>
          <a:p>
            <a:pPr marL="342000">
              <a:spcBef>
                <a:spcPts val="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000">
              <a:spcBef>
                <a:spcPts val="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restrictions on transaction granularity</a:t>
            </a:r>
          </a:p>
          <a:p>
            <a:pPr marL="342000">
              <a:spcBef>
                <a:spcPts val="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000">
              <a:spcBef>
                <a:spcPts val="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Works with legacy code</a:t>
            </a:r>
          </a:p>
          <a:p>
            <a:pPr marL="342000">
              <a:spcBef>
                <a:spcPts val="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000">
              <a:spcBef>
                <a:spcPts val="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Maintainability</a:t>
            </a:r>
          </a:p>
          <a:p>
            <a:pPr marL="342000">
              <a:spcBef>
                <a:spcPts val="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MUTS Syntax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2619364" cy="4800600"/>
          </a:xfrm>
        </p:spPr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atomic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	body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atomic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body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retry;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atomic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body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elseBody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643570" y="1296000"/>
            <a:ext cx="334803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atomic(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		body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atomic(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body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retry;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atomic(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body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orElse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elseBody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288E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000" y="1512000"/>
            <a:ext cx="1894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Transaction that </a:t>
            </a:r>
          </a:p>
          <a:p>
            <a:pPr algn="ctr"/>
            <a:r>
              <a:rPr lang="en-GB" b="1" u="sng" dirty="0" smtClean="0">
                <a:latin typeface="Arial" pitchFamily="34" charset="0"/>
                <a:cs typeface="Arial" pitchFamily="34" charset="0"/>
              </a:rPr>
              <a:t>does not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retry 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on failure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000" y="3024000"/>
            <a:ext cx="1894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Transaction that </a:t>
            </a:r>
          </a:p>
          <a:p>
            <a:pPr algn="ctr"/>
            <a:r>
              <a:rPr lang="en-GB" b="1" u="sng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retry 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on failure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000" y="4932000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Transaction that 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runs alternative </a:t>
            </a: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code on failure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Implementing MUTS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43 Possible locations within the compiler to add or augment passes to implement transactions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Two phases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Modifications to the parser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Java Agent to instrument the Byte-Code</a:t>
            </a:r>
          </a:p>
          <a:p>
            <a:pPr lvl="1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Both of these work with well defined interfaces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Scala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JVM Byte-Code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Parser Modifications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Add new keywords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When an atomic section is detected: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Add the control logic using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existing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tree constructs</a:t>
            </a:r>
          </a:p>
          <a:p>
            <a:pPr lvl="1"/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Encase the transactional code with an try/catch</a:t>
            </a: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Handle exceptions thrown by the body</a:t>
            </a:r>
          </a:p>
          <a:p>
            <a:pPr lvl="2"/>
            <a:r>
              <a:rPr lang="en-GB" b="1" dirty="0" smtClean="0">
                <a:latin typeface="Arial" pitchFamily="34" charset="0"/>
                <a:cs typeface="Arial" pitchFamily="34" charset="0"/>
              </a:rPr>
              <a:t>Mark the code that is transactional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dirty="0" smtClean="0">
                <a:latin typeface="Arial" pitchFamily="34" charset="0"/>
                <a:cs typeface="Arial" pitchFamily="34" charset="0"/>
              </a:rPr>
              <a:t>Allow transactions to abort</a:t>
            </a:r>
          </a:p>
          <a:p>
            <a:pPr lvl="2"/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Create a context to store the transaction meta-data</a:t>
            </a:r>
          </a:p>
          <a:p>
            <a:pPr lvl="1"/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Copy method variables so that active updates can be used on them by the body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Parser Modifications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7158" y="1285860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false</a:t>
            </a:r>
          </a:p>
          <a:p>
            <a:pPr>
              <a:buNone/>
            </a:pP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null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do{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TM.beginTransaction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9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 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TM.commit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} catch 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e:TransactionArea =&gt; 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e:TransactionException =&gt;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context$TM.rollback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case e:Exception =&gt; {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TM.commit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context$TM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 throw e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} while(!</a:t>
            </a:r>
            <a:r>
              <a:rPr lang="en-GB" sz="1950" dirty="0" err="1" smtClean="0">
                <a:latin typeface="Courier New" pitchFamily="49" charset="0"/>
                <a:cs typeface="Courier New" pitchFamily="49" charset="0"/>
              </a:rPr>
              <a:t>committed$TM</a:t>
            </a:r>
            <a:r>
              <a:rPr lang="en-GB" sz="195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8000" y="2484000"/>
            <a:ext cx="4572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950" dirty="0" smtClean="0">
                <a:latin typeface="Courier New" pitchFamily="49" charset="0"/>
                <a:cs typeface="Courier New" pitchFamily="49" charset="0"/>
              </a:rPr>
              <a:t>atomic {</a:t>
            </a:r>
          </a:p>
          <a:p>
            <a:pPr>
              <a:buNone/>
            </a:pPr>
            <a:r>
              <a:rPr lang="en-US" sz="19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</a:t>
            </a:r>
            <a:endParaRPr lang="en-US" sz="195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50" dirty="0" smtClean="0">
                <a:latin typeface="Courier New" pitchFamily="49" charset="0"/>
                <a:cs typeface="Courier New" pitchFamily="49" charset="0"/>
              </a:rPr>
              <a:t>} retry</a:t>
            </a:r>
            <a:r>
              <a:rPr lang="en-US" sz="19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Byte-Code Rewrite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Modifying the Deuce Java Agent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Add Duplicate Methods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Detect atomic sections of methods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Detect the location of the context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Instrument field accesses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Augment method calls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Remove the marker exception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Byte-Code Rewrite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2000" y="52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h()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9256" y="16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f(Context c)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256" y="34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g(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context c)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2000" y="34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g(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9256" y="52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h(context c)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2000" y="1620000"/>
            <a:ext cx="2071702" cy="71438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f()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>
            <a:stCxn id="9" idx="2"/>
            <a:endCxn id="7" idx="0"/>
          </p:cNvCxnSpPr>
          <p:nvPr/>
        </p:nvCxnSpPr>
        <p:spPr>
          <a:xfrm rot="5400000">
            <a:off x="1645041" y="2877190"/>
            <a:ext cx="10856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4" idx="0"/>
          </p:cNvCxnSpPr>
          <p:nvPr/>
        </p:nvCxnSpPr>
        <p:spPr>
          <a:xfrm rot="5400000">
            <a:off x="1645041" y="4677190"/>
            <a:ext cx="10856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" idx="3"/>
            <a:endCxn id="7" idx="3"/>
          </p:cNvCxnSpPr>
          <p:nvPr/>
        </p:nvCxnSpPr>
        <p:spPr>
          <a:xfrm flipV="1">
            <a:off x="3223702" y="3777190"/>
            <a:ext cx="1588" cy="1800000"/>
          </a:xfrm>
          <a:prstGeom prst="curvedConnector3">
            <a:avLst>
              <a:gd name="adj1" fmla="val 495843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 rot="5400000">
            <a:off x="5922297" y="2877190"/>
            <a:ext cx="10856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8" idx="0"/>
          </p:cNvCxnSpPr>
          <p:nvPr/>
        </p:nvCxnSpPr>
        <p:spPr>
          <a:xfrm rot="5400000">
            <a:off x="5922297" y="4677190"/>
            <a:ext cx="10856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3"/>
            <a:endCxn id="6" idx="3"/>
          </p:cNvCxnSpPr>
          <p:nvPr/>
        </p:nvCxnSpPr>
        <p:spPr>
          <a:xfrm flipV="1">
            <a:off x="7500958" y="3777190"/>
            <a:ext cx="1588" cy="1800000"/>
          </a:xfrm>
          <a:prstGeom prst="curvedConnector3">
            <a:avLst>
              <a:gd name="adj1" fmla="val 495843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3"/>
            <a:endCxn id="6" idx="1"/>
          </p:cNvCxnSpPr>
          <p:nvPr/>
        </p:nvCxnSpPr>
        <p:spPr>
          <a:xfrm>
            <a:off x="3223702" y="1977190"/>
            <a:ext cx="2205554" cy="180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Programming GPGPU’s with CUDA">
  <a:themeElements>
    <a:clrScheme name="cnc-uom-nov20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nc-uom-nov2004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nc-uom-nov2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c-uom-nov2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c-uom-nov2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c-uom-nov2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c-uom-nov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c-uom-nov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c-uom-nov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Programming GPGPU’s with CUDA</Template>
  <TotalTime>8123</TotalTime>
  <Words>920</Words>
  <Application>Microsoft Office PowerPoint</Application>
  <PresentationFormat>On-screen Show (4:3)</PresentationFormat>
  <Paragraphs>233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Programming GPGPU’s with CUDA</vt:lpstr>
      <vt:lpstr>Equation</vt:lpstr>
      <vt:lpstr>Manchester University  Transactions for Scala</vt:lpstr>
      <vt:lpstr>Teraflux &amp; Scala</vt:lpstr>
      <vt:lpstr>Why MUTS</vt:lpstr>
      <vt:lpstr>MUTS Syntax</vt:lpstr>
      <vt:lpstr>Implementing MUTS</vt:lpstr>
      <vt:lpstr>Parser Modifications</vt:lpstr>
      <vt:lpstr>Parser Modifications</vt:lpstr>
      <vt:lpstr>Byte-Code Rewrite</vt:lpstr>
      <vt:lpstr>Byte-Code Rewrite</vt:lpstr>
      <vt:lpstr>Byte-Code Rewrite</vt:lpstr>
      <vt:lpstr>Protecting Against Code Reordering</vt:lpstr>
      <vt:lpstr>Protecting Against Code Reordering</vt:lpstr>
      <vt:lpstr>Protecting Against Code Reordering</vt:lpstr>
      <vt:lpstr>What Have We Gained?</vt:lpstr>
      <vt:lpstr>Conclusions</vt:lpstr>
      <vt:lpstr>Other TM Research at Manchester</vt:lpstr>
      <vt:lpstr>Selected 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University  Transactions for Scala</dc:title>
  <dc:creator> </dc:creator>
  <cp:lastModifiedBy> </cp:lastModifiedBy>
  <cp:revision>56</cp:revision>
  <dcterms:created xsi:type="dcterms:W3CDTF">2011-05-04T15:07:58Z</dcterms:created>
  <dcterms:modified xsi:type="dcterms:W3CDTF">2011-05-19T14:56:07Z</dcterms:modified>
</cp:coreProperties>
</file>