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7" r:id="rId3"/>
    <p:sldId id="275" r:id="rId4"/>
    <p:sldId id="273" r:id="rId5"/>
    <p:sldId id="276" r:id="rId6"/>
    <p:sldId id="274" r:id="rId7"/>
    <p:sldId id="260" r:id="rId8"/>
    <p:sldId id="278" r:id="rId9"/>
    <p:sldId id="261" r:id="rId10"/>
    <p:sldId id="259" r:id="rId11"/>
    <p:sldId id="281" r:id="rId12"/>
    <p:sldId id="279" r:id="rId13"/>
    <p:sldId id="262" r:id="rId14"/>
    <p:sldId id="264" r:id="rId15"/>
    <p:sldId id="283" r:id="rId16"/>
    <p:sldId id="284" r:id="rId17"/>
    <p:sldId id="285" r:id="rId18"/>
    <p:sldId id="280" r:id="rId19"/>
    <p:sldId id="286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TL2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Genome1</c:v>
                </c:pt>
                <c:pt idx="1">
                  <c:v>Genome2</c:v>
                </c:pt>
                <c:pt idx="2">
                  <c:v>Vacation1</c:v>
                </c:pt>
                <c:pt idx="3">
                  <c:v>Vacation2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24</c:v>
                </c:pt>
                <c:pt idx="2">
                  <c:v>21</c:v>
                </c:pt>
                <c:pt idx="3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pq-TL2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Genome1</c:v>
                </c:pt>
                <c:pt idx="1">
                  <c:v>Genome2</c:v>
                </c:pt>
                <c:pt idx="2">
                  <c:v>Vacation1</c:v>
                </c:pt>
                <c:pt idx="3">
                  <c:v>Vacation2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19</c:v>
                </c:pt>
                <c:pt idx="2">
                  <c:v>18</c:v>
                </c:pt>
                <c:pt idx="3">
                  <c:v>33</c:v>
                </c:pt>
              </c:numCache>
            </c:numRef>
          </c:val>
        </c:ser>
        <c:axId val="73068544"/>
        <c:axId val="73070464"/>
      </c:barChart>
      <c:catAx>
        <c:axId val="73068544"/>
        <c:scaling>
          <c:orientation val="minMax"/>
        </c:scaling>
        <c:axPos val="b"/>
        <c:tickLblPos val="nextTo"/>
        <c:crossAx val="73070464"/>
        <c:crosses val="autoZero"/>
        <c:auto val="1"/>
        <c:lblAlgn val="ctr"/>
        <c:lblOffset val="100"/>
      </c:catAx>
      <c:valAx>
        <c:axId val="73070464"/>
        <c:scaling>
          <c:orientation val="minMax"/>
        </c:scaling>
        <c:axPos val="l"/>
        <c:majorGridlines/>
        <c:numFmt formatCode="General" sourceLinked="1"/>
        <c:tickLblPos val="nextTo"/>
        <c:crossAx val="73068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TL2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Genome1</c:v>
                </c:pt>
                <c:pt idx="1">
                  <c:v>Genome2</c:v>
                </c:pt>
                <c:pt idx="2">
                  <c:v>Vacation1</c:v>
                </c:pt>
                <c:pt idx="3">
                  <c:v>Vacation2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pq-TL2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Genome1</c:v>
                </c:pt>
                <c:pt idx="1">
                  <c:v>Genome2</c:v>
                </c:pt>
                <c:pt idx="2">
                  <c:v>Vacation1</c:v>
                </c:pt>
                <c:pt idx="3">
                  <c:v>Vacation2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</c:v>
                </c:pt>
                <c:pt idx="1">
                  <c:v>28</c:v>
                </c:pt>
                <c:pt idx="2">
                  <c:v>92</c:v>
                </c:pt>
                <c:pt idx="3">
                  <c:v>84</c:v>
                </c:pt>
              </c:numCache>
            </c:numRef>
          </c:val>
        </c:ser>
        <c:axId val="74082560"/>
        <c:axId val="74096640"/>
      </c:barChart>
      <c:catAx>
        <c:axId val="74082560"/>
        <c:scaling>
          <c:orientation val="minMax"/>
        </c:scaling>
        <c:axPos val="b"/>
        <c:tickLblPos val="nextTo"/>
        <c:crossAx val="74096640"/>
        <c:crosses val="autoZero"/>
        <c:auto val="1"/>
        <c:lblAlgn val="ctr"/>
        <c:lblOffset val="100"/>
      </c:catAx>
      <c:valAx>
        <c:axId val="74096640"/>
        <c:scaling>
          <c:orientation val="minMax"/>
        </c:scaling>
        <c:axPos val="l"/>
        <c:majorGridlines/>
        <c:numFmt formatCode="General" sourceLinked="1"/>
        <c:tickLblPos val="nextTo"/>
        <c:crossAx val="74082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33CC2-69E3-4388-9EAF-E36DA8D00136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84790-4169-47B3-BD3C-4E9D00C4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99592" y="2564904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4653136"/>
            <a:ext cx="7315200" cy="1512168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99592" y="2564904"/>
            <a:ext cx="210741" cy="128321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99592" y="4653136"/>
            <a:ext cx="216024" cy="1512168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BD95-4BA8-4EA2-85CF-BE27B5FC0635}" type="datetime3">
              <a:rPr lang="en-US" smtClean="0">
                <a:solidFill>
                  <a:srgbClr val="DDE9EC"/>
                </a:solidFill>
              </a:rPr>
              <a:t>19 May 2011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DE9EC"/>
                </a:solidFill>
              </a:rPr>
              <a:t>EuroTM 2011</a:t>
            </a:r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21D0-D515-482A-A7FF-DC467CAEA84B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CC0A-71BA-4A5A-923A-D7F51BADFA65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EA3C-3498-4CFA-8A69-A06B58AD0D98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4211E64-BFEA-480C-AF31-10883F647C9D}" type="datetime3">
              <a:rPr lang="en-US" smtClean="0">
                <a:solidFill>
                  <a:srgbClr val="DDE9EC"/>
                </a:solidFill>
              </a:rPr>
              <a:t>19 May 2011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>
                <a:solidFill>
                  <a:srgbClr val="DDE9EC"/>
                </a:solidFill>
              </a:rPr>
              <a:t>EuroTM 2011</a:t>
            </a:r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155B668-CC12-4E6A-A284-344F3CFAEB5C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8FA9-E6EA-4BDD-B711-F761CC4E5E63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A92-DC8B-4AF4-A24E-2E0DA8F8C898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24D0-454B-4AC0-AA53-2FF62234FF9A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28AF-7856-431C-A9D6-E42019277672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20D-00E4-402B-AEA8-58BE2B449B51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20B-E0C6-4E01-BDAE-B47C87FAF401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66B808-3276-4803-AC5F-DD424D1ACFD2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55B668-CC12-4E6A-A284-344F3CFAEB5C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780928"/>
            <a:ext cx="712879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Relaxed Transactional Access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Vasu</a:t>
            </a:r>
            <a:r>
              <a:rPr lang="en-US" sz="2400" dirty="0" smtClean="0"/>
              <a:t> Singh</a:t>
            </a:r>
          </a:p>
          <a:p>
            <a:r>
              <a:rPr lang="en-US" sz="2400" dirty="0" smtClean="0"/>
              <a:t>IST Austria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A2104AFD-A911-4BA1-8D2B-5251E0387A97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conflict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B92E-1EBD-4E34-9874-5E24EC28DDB3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19255" cy="341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851"/>
                <a:gridCol w="1678861"/>
                <a:gridCol w="1608841"/>
                <a:gridCol w="1643851"/>
                <a:gridCol w="1643851"/>
              </a:tblGrid>
              <a:tr h="6825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Quake</a:t>
                      </a:r>
                      <a:endParaRPr lang="en-US" dirty="0"/>
                    </a:p>
                  </a:txBody>
                  <a:tcPr/>
                </a:tc>
              </a:tr>
              <a:tr h="6825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825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825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825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ghtning Bolt 6"/>
          <p:cNvSpPr/>
          <p:nvPr/>
        </p:nvSpPr>
        <p:spPr>
          <a:xfrm>
            <a:off x="4283968" y="3789040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5868144" y="3861048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5796136" y="4437112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ghtning Bolt 9"/>
          <p:cNvSpPr/>
          <p:nvPr/>
        </p:nvSpPr>
        <p:spPr>
          <a:xfrm>
            <a:off x="4283968" y="4509120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ghtning Bolt 10"/>
          <p:cNvSpPr/>
          <p:nvPr/>
        </p:nvSpPr>
        <p:spPr>
          <a:xfrm>
            <a:off x="7596336" y="4437112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/>
          <p:cNvSpPr/>
          <p:nvPr/>
        </p:nvSpPr>
        <p:spPr>
          <a:xfrm>
            <a:off x="2627784" y="4437112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/>
          <p:cNvSpPr/>
          <p:nvPr/>
        </p:nvSpPr>
        <p:spPr>
          <a:xfrm>
            <a:off x="7524328" y="3068960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ightning Bolt 13"/>
          <p:cNvSpPr/>
          <p:nvPr/>
        </p:nvSpPr>
        <p:spPr>
          <a:xfrm>
            <a:off x="5868144" y="3068960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ning Bolt 14"/>
          <p:cNvSpPr/>
          <p:nvPr/>
        </p:nvSpPr>
        <p:spPr>
          <a:xfrm>
            <a:off x="7596336" y="3789040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ghtning Bolt 15"/>
          <p:cNvSpPr/>
          <p:nvPr/>
        </p:nvSpPr>
        <p:spPr>
          <a:xfrm>
            <a:off x="7524328" y="2420888"/>
            <a:ext cx="57606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5536" y="1340768"/>
            <a:ext cx="5328592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Based Set in PQ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49F-3494-4A1F-8E2E-7F9C5934F9AE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53285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find_prev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(Node * list,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key){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; 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list;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while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-&gt;next != NULL){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STM_PEEK(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-&gt;next); 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if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-&gt;key == key) 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	return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}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}</a:t>
            </a:r>
          </a:p>
          <a:p>
            <a:r>
              <a:rPr lang="en-US" dirty="0" smtClean="0">
                <a:latin typeface="Corbe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rbel" pitchFamily="34" charset="0"/>
              </a:rPr>
              <a:t>return </a:t>
            </a:r>
            <a:r>
              <a:rPr lang="en-US" sz="2000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sz="2000" dirty="0" smtClean="0">
                <a:solidFill>
                  <a:schemeClr val="bg1"/>
                </a:solidFill>
                <a:latin typeface="Corbel" pitchFamily="34" charset="0"/>
              </a:rPr>
              <a:t>;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rbel" pitchFamily="34" charset="0"/>
              </a:rPr>
              <a:t>}</a:t>
            </a:r>
            <a:endParaRPr lang="en-US" sz="2000" dirty="0">
              <a:solidFill>
                <a:schemeClr val="bg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 smtClean="0"/>
              <a:t>ist </a:t>
            </a:r>
            <a:r>
              <a:rPr lang="en-US" dirty="0" smtClean="0"/>
              <a:t>with PQ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4E4-EBB3-419D-8452-91756AEA550B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99592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2267744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4258816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10" name="Oval 9"/>
          <p:cNvSpPr/>
          <p:nvPr/>
        </p:nvSpPr>
        <p:spPr>
          <a:xfrm>
            <a:off x="5364088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6732240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9</a:t>
            </a:r>
            <a:endParaRPr lang="en-US" sz="3600" dirty="0"/>
          </a:p>
        </p:txBody>
      </p:sp>
      <p:sp>
        <p:nvSpPr>
          <p:cNvPr id="12" name="Up Arrow 11"/>
          <p:cNvSpPr/>
          <p:nvPr/>
        </p:nvSpPr>
        <p:spPr>
          <a:xfrm>
            <a:off x="1115616" y="2780928"/>
            <a:ext cx="576064" cy="64807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2555776" y="2780928"/>
            <a:ext cx="576064" cy="64807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427984" y="2780928"/>
            <a:ext cx="576064" cy="64807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5580112" y="2780928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1331640" y="2708920"/>
            <a:ext cx="576064" cy="64807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2771800" y="2708920"/>
            <a:ext cx="576064" cy="64807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5856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1187624" y="4149080"/>
            <a:ext cx="194421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Insert 5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4932040" y="4149080"/>
            <a:ext cx="2592288" cy="817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Contains 9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PQ Model with STMs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F5ED-289E-4B41-809B-0D92E7F85087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Introduce peek and quake </a:t>
            </a:r>
            <a:r>
              <a:rPr lang="en-US" dirty="0" smtClean="0"/>
              <a:t>sets (in addition to read and write sets)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two-layered conflict detection protocol</a:t>
            </a:r>
          </a:p>
          <a:p>
            <a:pPr lvl="1"/>
            <a:r>
              <a:rPr lang="en-US" dirty="0" smtClean="0"/>
              <a:t>Check conflicts between read and write sets</a:t>
            </a:r>
          </a:p>
          <a:p>
            <a:pPr lvl="1"/>
            <a:r>
              <a:rPr lang="en-US" dirty="0" smtClean="0"/>
              <a:t>Check conflicts between read/peek and quake sets</a:t>
            </a:r>
          </a:p>
          <a:p>
            <a:endParaRPr lang="en-US" dirty="0" smtClean="0"/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Minimizing cache invalidations</a:t>
            </a:r>
          </a:p>
          <a:p>
            <a:pPr lvl="1"/>
            <a:r>
              <a:rPr lang="en-US" dirty="0" smtClean="0"/>
              <a:t>Minimizing the number of atomic 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EAA3-AFEA-4C17-91B8-EE4A6E0C8B04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compare TL2 with pq-TL2 on different benchmarks:</a:t>
            </a:r>
          </a:p>
          <a:p>
            <a:pPr lvl="1"/>
            <a:r>
              <a:rPr lang="en-US" dirty="0" err="1" smtClean="0"/>
              <a:t>Microbenchmark</a:t>
            </a:r>
            <a:r>
              <a:rPr lang="en-US" dirty="0" smtClean="0"/>
              <a:t> </a:t>
            </a:r>
            <a:r>
              <a:rPr lang="en-US" dirty="0" err="1" smtClean="0"/>
              <a:t>intset</a:t>
            </a:r>
            <a:endParaRPr lang="en-US" dirty="0" smtClean="0"/>
          </a:p>
          <a:p>
            <a:pPr lvl="1"/>
            <a:r>
              <a:rPr lang="en-US" dirty="0" smtClean="0"/>
              <a:t>STAMP benchmarks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 results (20% and 70% updates)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B2FA-DD4D-4E07-B042-1458B2AB694F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pic>
        <p:nvPicPr>
          <p:cNvPr id="7" name="Content Placeholder 6" descr="intset20.eps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4727744" cy="3312368"/>
          </a:xfrm>
        </p:spPr>
      </p:pic>
      <p:pic>
        <p:nvPicPr>
          <p:cNvPr id="8" name="Picture 7" descr="intset70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988840"/>
            <a:ext cx="4727743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BD0F-E161-4C76-8324-2B1A49C1BECE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Abort Rates in STAMP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F6F3-9A0A-4CBD-89AB-1CDA59A551A5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37CE-2F02-49CA-8D2A-48A11B728829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guarantee the correctness of the transactional programs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relaxed models go against </a:t>
            </a:r>
            <a:r>
              <a:rPr lang="en-US" dirty="0" smtClean="0"/>
              <a:t>one of the</a:t>
            </a:r>
            <a:r>
              <a:rPr lang="en-US" dirty="0" smtClean="0"/>
              <a:t> </a:t>
            </a:r>
            <a:r>
              <a:rPr lang="en-US" dirty="0" smtClean="0"/>
              <a:t>basic </a:t>
            </a:r>
            <a:r>
              <a:rPr lang="en-US" dirty="0" smtClean="0"/>
              <a:t>principles </a:t>
            </a:r>
            <a:r>
              <a:rPr lang="en-US" dirty="0" smtClean="0"/>
              <a:t>of transactional memory: </a:t>
            </a:r>
            <a:r>
              <a:rPr lang="en-US" dirty="0" smtClean="0">
                <a:solidFill>
                  <a:srgbClr val="00B050"/>
                </a:solidFill>
              </a:rPr>
              <a:t>ease of use</a:t>
            </a:r>
          </a:p>
          <a:p>
            <a:pPr lvl="1"/>
            <a:r>
              <a:rPr lang="en-US" dirty="0" smtClean="0"/>
              <a:t>We need automated tools for reasoning about programs with relaxed </a:t>
            </a:r>
            <a:r>
              <a:rPr lang="en-US" dirty="0" smtClean="0"/>
              <a:t>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7BC6-091D-4734-A00B-16F6CFF6D9F7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727CA3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Can we hide these relaxed models from the </a:t>
            </a:r>
            <a:r>
              <a:rPr lang="en-US" sz="2400" dirty="0" smtClean="0">
                <a:solidFill>
                  <a:prstClr val="black"/>
                </a:solidFill>
              </a:rPr>
              <a:t>programmer, and let the compiler exploit the relaxation when possible</a:t>
            </a:r>
            <a:endParaRPr lang="en-US" dirty="0" smtClean="0"/>
          </a:p>
          <a:p>
            <a:pPr lvl="1"/>
            <a:r>
              <a:rPr lang="en-US" dirty="0" smtClean="0"/>
              <a:t>Automatically </a:t>
            </a:r>
            <a:r>
              <a:rPr lang="en-US" dirty="0" smtClean="0"/>
              <a:t>replace </a:t>
            </a:r>
            <a:r>
              <a:rPr lang="en-US" dirty="0" smtClean="0"/>
              <a:t>transactional reads and writes by  peeks and quakes, given the complete set of </a:t>
            </a:r>
            <a:r>
              <a:rPr lang="en-US" dirty="0" smtClean="0"/>
              <a:t>methods </a:t>
            </a:r>
            <a:r>
              <a:rPr lang="en-US" dirty="0" smtClean="0"/>
              <a:t>and the correctness the data structure has to support</a:t>
            </a:r>
          </a:p>
          <a:p>
            <a:pPr lvl="1"/>
            <a:r>
              <a:rPr lang="en-US" dirty="0" smtClean="0"/>
              <a:t>This requires </a:t>
            </a:r>
            <a:endParaRPr lang="en-US" dirty="0" smtClean="0"/>
          </a:p>
          <a:p>
            <a:pPr lvl="2"/>
            <a:r>
              <a:rPr lang="en-US" dirty="0" smtClean="0"/>
              <a:t>Realistic </a:t>
            </a:r>
            <a:r>
              <a:rPr lang="en-US" dirty="0" smtClean="0"/>
              <a:t>performance models for analyzing transactional </a:t>
            </a:r>
            <a:r>
              <a:rPr lang="en-US" dirty="0" smtClean="0"/>
              <a:t>programs</a:t>
            </a:r>
          </a:p>
          <a:p>
            <a:pPr lvl="2"/>
            <a:r>
              <a:rPr lang="en-US" dirty="0" smtClean="0"/>
              <a:t>Programming language support to allow the programmer to annotate the program with desired semantics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Performance of Classical </a:t>
            </a:r>
            <a:br>
              <a:rPr lang="en-US" dirty="0" smtClean="0"/>
            </a:br>
            <a:r>
              <a:rPr lang="en-US" dirty="0" smtClean="0"/>
              <a:t>Transactional Memories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DF86-7DC7-47A3-8750-E4F072927166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TM implementations often rely on optimistic concurrency</a:t>
            </a:r>
          </a:p>
          <a:p>
            <a:endParaRPr lang="en-US" dirty="0" smtClean="0"/>
          </a:p>
          <a:p>
            <a:r>
              <a:rPr lang="en-US" dirty="0" smtClean="0"/>
              <a:t>Optimism: certain conflicts will not occur during the life of a transaction</a:t>
            </a:r>
          </a:p>
          <a:p>
            <a:endParaRPr lang="en-US" dirty="0" smtClean="0"/>
          </a:p>
          <a:p>
            <a:r>
              <a:rPr lang="en-US" dirty="0" smtClean="0"/>
              <a:t>The performance of TM depends on the number of conflicts observed at run-time  </a:t>
            </a:r>
          </a:p>
          <a:p>
            <a:endParaRPr lang="en-US" dirty="0" smtClean="0"/>
          </a:p>
          <a:p>
            <a:r>
              <a:rPr lang="en-US" dirty="0" smtClean="0"/>
              <a:t>Conflict </a:t>
            </a:r>
            <a:r>
              <a:rPr lang="en-US" dirty="0" smtClean="0"/>
              <a:t>functions have no programmer intuition (thus similar to coarse-grained locking)</a:t>
            </a:r>
          </a:p>
          <a:p>
            <a:endParaRPr lang="en-US" dirty="0" smtClean="0"/>
          </a:p>
          <a:p>
            <a:r>
              <a:rPr lang="en-US" dirty="0" smtClean="0"/>
              <a:t>Can we relax conflict functions to add intuition?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EA3C-3498-4CFA-8A69-A06B58AD0D98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7624" y="1196752"/>
            <a:ext cx="5472608" cy="5184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Based </a:t>
            </a:r>
            <a:r>
              <a:rPr lang="en-US" dirty="0" smtClean="0"/>
              <a:t>Set (STAMP)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916-B102-473A-9E96-DD404DAD61D5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47664" y="1196752"/>
            <a:ext cx="53285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rbel" pitchFamily="34" charset="0"/>
              </a:rPr>
              <a:t>contains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(Node * list,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key){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find_prev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(list, key);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STM_READ(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-&gt;next);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if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== NULL) return 0;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return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-&gt;value == key);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}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rbel" pitchFamily="34" charset="0"/>
              </a:rPr>
              <a:t>add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(Node * list,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key){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find_prev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(list, key);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STM_READ(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-&gt;next);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if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!= NULL) 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if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-&gt;value == k) return 0;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}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n = new Node();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n-&gt;next =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-&gt;next;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n-&gt;key = key;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STM_WRITE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-&gt;next, n);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return 1;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5536" y="1340768"/>
            <a:ext cx="5328592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Based </a:t>
            </a:r>
            <a:r>
              <a:rPr lang="en-US" dirty="0" smtClean="0"/>
              <a:t>Set (STAMP)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DB7-FD18-416F-9C82-845063A49C81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53285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Node * </a:t>
            </a:r>
            <a:r>
              <a:rPr lang="en-US" sz="2400" dirty="0" err="1" smtClean="0">
                <a:solidFill>
                  <a:srgbClr val="FFFF00"/>
                </a:solidFill>
                <a:latin typeface="Corbel" pitchFamily="34" charset="0"/>
              </a:rPr>
              <a:t>find_prev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(Node * list,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key){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; 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Node *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list;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while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-&gt;next != NULL){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STM_READ(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-&gt;next); 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if (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-&gt;key == key) {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	return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}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	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curr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	}</a:t>
            </a:r>
          </a:p>
          <a:p>
            <a:r>
              <a:rPr lang="en-US" dirty="0" smtClean="0">
                <a:latin typeface="Corbel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return </a:t>
            </a:r>
            <a:r>
              <a:rPr lang="en-US" dirty="0" err="1" smtClean="0">
                <a:solidFill>
                  <a:schemeClr val="bg1"/>
                </a:solidFill>
                <a:latin typeface="Corbel" pitchFamily="34" charset="0"/>
              </a:rPr>
              <a:t>prev</a:t>
            </a:r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rbel" pitchFamily="34" charset="0"/>
              </a:rPr>
              <a:t>}</a:t>
            </a:r>
            <a:endParaRPr lang="en-US" dirty="0">
              <a:solidFill>
                <a:schemeClr val="bg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3CFB-1CCE-4940-A3FA-E42BE6929132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55576" y="13407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2123728" y="13407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12" name="Oval 11"/>
          <p:cNvSpPr/>
          <p:nvPr/>
        </p:nvSpPr>
        <p:spPr>
          <a:xfrm>
            <a:off x="4114800" y="13407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5220072" y="13407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</a:t>
            </a:r>
            <a:endParaRPr lang="en-US" sz="3600" dirty="0"/>
          </a:p>
        </p:txBody>
      </p:sp>
      <p:sp>
        <p:nvSpPr>
          <p:cNvPr id="14" name="Oval 13"/>
          <p:cNvSpPr/>
          <p:nvPr/>
        </p:nvSpPr>
        <p:spPr>
          <a:xfrm>
            <a:off x="6588224" y="13407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9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1187624" y="4149080"/>
            <a:ext cx="194421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Insert 5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4932040" y="4149080"/>
            <a:ext cx="2592288" cy="817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Contains 9</a:t>
            </a:r>
            <a:endParaRPr lang="en-US" sz="3600" dirty="0"/>
          </a:p>
        </p:txBody>
      </p:sp>
      <p:sp>
        <p:nvSpPr>
          <p:cNvPr id="17" name="Up Arrow 16"/>
          <p:cNvSpPr/>
          <p:nvPr/>
        </p:nvSpPr>
        <p:spPr>
          <a:xfrm>
            <a:off x="971600" y="2564904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2411760" y="2564904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283968" y="2564904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5436096" y="2564904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1187624" y="2492896"/>
            <a:ext cx="576064" cy="64807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2627784" y="2492896"/>
            <a:ext cx="576064" cy="64807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31840" y="13407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26" name="Lightning Bolt 25"/>
          <p:cNvSpPr/>
          <p:nvPr/>
        </p:nvSpPr>
        <p:spPr>
          <a:xfrm>
            <a:off x="2195736" y="404664"/>
            <a:ext cx="914400" cy="9144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03848" y="5085184"/>
            <a:ext cx="5940152" cy="11521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Optimism leads to abort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Locking Protocols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CBAC-AD04-4829-B7F0-8CA76805E10F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Example: Hand over hand locking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3568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2051720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4042792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5148064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</a:t>
            </a:r>
            <a:endParaRPr lang="en-US" sz="3600" dirty="0"/>
          </a:p>
        </p:txBody>
      </p:sp>
      <p:sp>
        <p:nvSpPr>
          <p:cNvPr id="10" name="Oval 9"/>
          <p:cNvSpPr/>
          <p:nvPr/>
        </p:nvSpPr>
        <p:spPr>
          <a:xfrm>
            <a:off x="6516216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9</a:t>
            </a:r>
            <a:endParaRPr lang="en-US" sz="3600" dirty="0"/>
          </a:p>
        </p:txBody>
      </p:sp>
      <p:sp>
        <p:nvSpPr>
          <p:cNvPr id="11" name="Up Arrow 10"/>
          <p:cNvSpPr/>
          <p:nvPr/>
        </p:nvSpPr>
        <p:spPr>
          <a:xfrm>
            <a:off x="899592" y="3738736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2195736" y="3717032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6732240" y="3789040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5364088" y="3738736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899592" y="4797152"/>
            <a:ext cx="576064" cy="64807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2195736" y="4797152"/>
            <a:ext cx="576064" cy="64807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59832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18" name="Up Arrow 17"/>
          <p:cNvSpPr/>
          <p:nvPr/>
        </p:nvSpPr>
        <p:spPr>
          <a:xfrm>
            <a:off x="4283968" y="3789040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87824" y="4941168"/>
            <a:ext cx="6156176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Pessimism pays off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Relaxations in TM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CB43-16EE-4ADE-8702-A41614484CAF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Classical conflict detection in TM is similar to an optimistic variant of coarse-grained locking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Reason: </a:t>
            </a:r>
            <a:r>
              <a:rPr lang="en-US" dirty="0" smtClean="0"/>
              <a:t>Classical conflict detection is stronger than the desired semantics in several cases (e.g. </a:t>
            </a:r>
            <a:r>
              <a:rPr lang="en-US" dirty="0" err="1" smtClean="0"/>
              <a:t>linearizability</a:t>
            </a:r>
            <a:r>
              <a:rPr lang="en-US" dirty="0" smtClean="0"/>
              <a:t> in the set example)</a:t>
            </a:r>
            <a:endParaRPr lang="en-US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Early release (</a:t>
            </a:r>
            <a:r>
              <a:rPr lang="en-US" dirty="0" err="1" smtClean="0">
                <a:solidFill>
                  <a:srgbClr val="0070C0"/>
                </a:solidFill>
              </a:rPr>
              <a:t>Herlihy</a:t>
            </a:r>
            <a:r>
              <a:rPr lang="en-US" dirty="0" smtClean="0">
                <a:solidFill>
                  <a:srgbClr val="0070C0"/>
                </a:solidFill>
              </a:rPr>
              <a:t> et al. 2003):</a:t>
            </a:r>
            <a:r>
              <a:rPr lang="en-US" dirty="0" smtClean="0"/>
              <a:t> </a:t>
            </a:r>
            <a:r>
              <a:rPr lang="en-US" dirty="0" smtClean="0"/>
              <a:t>A variable can be removed early from the read set, before the transaction commits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Elastic </a:t>
            </a:r>
            <a:r>
              <a:rPr lang="en-US" dirty="0" smtClean="0">
                <a:solidFill>
                  <a:srgbClr val="0070C0"/>
                </a:solidFill>
              </a:rPr>
              <a:t>transactions (</a:t>
            </a:r>
            <a:r>
              <a:rPr lang="en-US" dirty="0" err="1" smtClean="0">
                <a:solidFill>
                  <a:srgbClr val="0070C0"/>
                </a:solidFill>
              </a:rPr>
              <a:t>Gramoli</a:t>
            </a:r>
            <a:r>
              <a:rPr lang="en-US" dirty="0" smtClean="0">
                <a:solidFill>
                  <a:srgbClr val="0070C0"/>
                </a:solidFill>
              </a:rPr>
              <a:t> et al. 2009): </a:t>
            </a:r>
            <a:r>
              <a:rPr lang="en-US" dirty="0" smtClean="0"/>
              <a:t>A programmer can </a:t>
            </a:r>
            <a:r>
              <a:rPr lang="en-US" dirty="0" smtClean="0"/>
              <a:t>optionally specify </a:t>
            </a:r>
            <a:r>
              <a:rPr lang="en-US" dirty="0" smtClean="0"/>
              <a:t>a transaction to be elastic, and enforce weaker transactional semantics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Early Release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09F3-801F-4673-8ABA-B3364BBEF9E3}" type="datetime3">
              <a:rPr lang="en-US" smtClean="0">
                <a:solidFill>
                  <a:srgbClr val="464653"/>
                </a:solidFill>
              </a:rPr>
              <a:t>19 May 2011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EuroTM 2011</a:t>
            </a:r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99592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2267744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4258816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10" name="Oval 9"/>
          <p:cNvSpPr/>
          <p:nvPr/>
        </p:nvSpPr>
        <p:spPr>
          <a:xfrm>
            <a:off x="5364088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6732240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9</a:t>
            </a:r>
            <a:endParaRPr lang="en-US" sz="3600" dirty="0"/>
          </a:p>
        </p:txBody>
      </p:sp>
      <p:sp>
        <p:nvSpPr>
          <p:cNvPr id="12" name="Up Arrow 11"/>
          <p:cNvSpPr/>
          <p:nvPr/>
        </p:nvSpPr>
        <p:spPr>
          <a:xfrm>
            <a:off x="1115616" y="2780928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2555776" y="2780928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427984" y="2780928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5580112" y="2780928"/>
            <a:ext cx="576064" cy="64807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1331640" y="2708920"/>
            <a:ext cx="576064" cy="64807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2771800" y="2708920"/>
            <a:ext cx="576064" cy="64807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5856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1187624" y="4149080"/>
            <a:ext cx="194421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Insert 5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4932040" y="4149080"/>
            <a:ext cx="2592288" cy="817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Contains 9</a:t>
            </a:r>
            <a:endParaRPr lang="en-US" sz="3600" dirty="0"/>
          </a:p>
        </p:txBody>
      </p:sp>
      <p:sp>
        <p:nvSpPr>
          <p:cNvPr id="22" name="Oval 21"/>
          <p:cNvSpPr/>
          <p:nvPr/>
        </p:nvSpPr>
        <p:spPr>
          <a:xfrm>
            <a:off x="2771800" y="5085184"/>
            <a:ext cx="6156176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 conflict detected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quake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50F3-94B8-47D6-8387-5017133674EB}" type="datetime3">
              <a:rPr lang="en-US" smtClean="0"/>
              <a:t>19 May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EuroTM 2011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new relaxed access model</a:t>
            </a:r>
          </a:p>
          <a:p>
            <a:endParaRPr lang="en-US" dirty="0" smtClean="0"/>
          </a:p>
          <a:p>
            <a:r>
              <a:rPr lang="en-US" dirty="0" smtClean="0"/>
              <a:t>Idea: introduce new transactional operations for reads and writes, with weaker semantics</a:t>
            </a:r>
          </a:p>
          <a:p>
            <a:endParaRPr lang="en-US" dirty="0" smtClean="0"/>
          </a:p>
          <a:p>
            <a:r>
              <a:rPr lang="en-US" dirty="0" smtClean="0"/>
              <a:t>We call these peek (a light version of read) and quake (a heavy version of write).</a:t>
            </a:r>
          </a:p>
          <a:p>
            <a:endParaRPr lang="en-US" dirty="0" smtClean="0"/>
          </a:p>
          <a:p>
            <a:r>
              <a:rPr lang="en-US" dirty="0" smtClean="0"/>
              <a:t>Idea: Just like elastic transactions add polymorphism at the level of transactions, </a:t>
            </a:r>
            <a:r>
              <a:rPr lang="en-US" dirty="0" smtClean="0"/>
              <a:t>peeks </a:t>
            </a:r>
            <a:r>
              <a:rPr lang="en-US" dirty="0" smtClean="0"/>
              <a:t>and quakes add polymorphism to individual accesses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599</Words>
  <Application>Microsoft Office PowerPoint</Application>
  <PresentationFormat>On-screen Show (4:3)</PresentationFormat>
  <Paragraphs>193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Relaxed Transactional Access Models</vt:lpstr>
      <vt:lpstr>Performance of Classical  Transactional Memories</vt:lpstr>
      <vt:lpstr>List Based Set (STAMP)</vt:lpstr>
      <vt:lpstr>List Based Set (STAMP)</vt:lpstr>
      <vt:lpstr>Example</vt:lpstr>
      <vt:lpstr>Fine-grained Locking Protocols</vt:lpstr>
      <vt:lpstr>Existing Relaxations in TM</vt:lpstr>
      <vt:lpstr>Example of Early Release</vt:lpstr>
      <vt:lpstr>Peek quake model</vt:lpstr>
      <vt:lpstr>The conflict table</vt:lpstr>
      <vt:lpstr>List Based Set in PQ Model</vt:lpstr>
      <vt:lpstr>List with PQ model</vt:lpstr>
      <vt:lpstr>Implementing PQ Model with STMs</vt:lpstr>
      <vt:lpstr>Experimental results</vt:lpstr>
      <vt:lpstr>Intset results (20% and 70% updates)</vt:lpstr>
      <vt:lpstr>STAMP results</vt:lpstr>
      <vt:lpstr>Relative Abort Rates in STAMP</vt:lpstr>
      <vt:lpstr>Current Challenges</vt:lpstr>
      <vt:lpstr>Going Further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Peeks and Quakes</dc:title>
  <dc:creator>Vasu Singh</dc:creator>
  <cp:lastModifiedBy>atomar</cp:lastModifiedBy>
  <cp:revision>80</cp:revision>
  <dcterms:created xsi:type="dcterms:W3CDTF">2011-04-07T07:46:26Z</dcterms:created>
  <dcterms:modified xsi:type="dcterms:W3CDTF">2011-05-19T09:27:39Z</dcterms:modified>
</cp:coreProperties>
</file>