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5"/>
  </p:notesMasterIdLst>
  <p:handoutMasterIdLst>
    <p:handoutMasterId r:id="rId16"/>
  </p:handoutMasterIdLst>
  <p:sldIdLst>
    <p:sldId id="303" r:id="rId7"/>
    <p:sldId id="544" r:id="rId8"/>
    <p:sldId id="564" r:id="rId9"/>
    <p:sldId id="563" r:id="rId10"/>
    <p:sldId id="565" r:id="rId11"/>
    <p:sldId id="566" r:id="rId12"/>
    <p:sldId id="561" r:id="rId13"/>
    <p:sldId id="567" r:id="rId14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6AAC5"/>
    <a:srgbClr val="E3F4F9"/>
    <a:srgbClr val="BAE4F0"/>
    <a:srgbClr val="FFFFFF"/>
    <a:srgbClr val="0099CC"/>
    <a:srgbClr val="A6BFDE"/>
    <a:srgbClr val="CCECFF"/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579" autoAdjust="0"/>
  </p:normalViewPr>
  <p:slideViewPr>
    <p:cSldViewPr>
      <p:cViewPr>
        <p:scale>
          <a:sx n="68" d="100"/>
          <a:sy n="68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04"/>
    </p:cViewPr>
  </p:sorterViewPr>
  <p:notesViewPr>
    <p:cSldViewPr>
      <p:cViewPr varScale="1">
        <p:scale>
          <a:sx n="83" d="100"/>
          <a:sy n="83" d="100"/>
        </p:scale>
        <p:origin x="-1770" y="-90"/>
      </p:cViewPr>
      <p:guideLst>
        <p:guide orient="horz" pos="312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egoe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E138F-D67A-4F4E-9081-394A6639D4B2}" type="datetimeFigureOut">
              <a:rPr lang="en-US" smtClean="0">
                <a:latin typeface="Segoe" pitchFamily="34" charset="0"/>
              </a:rPr>
              <a:pPr/>
              <a:t>5/19/2011</a:t>
            </a:fld>
            <a:endParaRPr lang="en-GB" dirty="0">
              <a:latin typeface="Segoe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ego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0AA1C-76B3-4E28-ACC7-3EF510D2DB92}" type="slidenum">
              <a:rPr lang="en-GB" smtClean="0">
                <a:latin typeface="Segoe" pitchFamily="34" charset="0"/>
              </a:rPr>
              <a:pPr/>
              <a:t>‹#›</a:t>
            </a:fld>
            <a:endParaRPr lang="en-GB" dirty="0"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2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" pitchFamily="34" charset="0"/>
              </a:defRPr>
            </a:lvl1pPr>
          </a:lstStyle>
          <a:p>
            <a:fld id="{F0B7B9C3-07AE-4DD6-AE7E-C02C6B9DC3A5}" type="datetimeFigureOut">
              <a:rPr lang="en-US" smtClean="0"/>
              <a:pPr/>
              <a:t>5/19/2011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" pitchFamily="34" charset="0"/>
              </a:defRPr>
            </a:lvl1pPr>
          </a:lstStyle>
          <a:p>
            <a:fld id="{22382399-D16F-4705-AF41-19E46612114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8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677F5AB7-50B3-4C6F-97AF-5EDE19C2A8A1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784A097-7DA0-4095-AA16-8B41375DA2F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873409F-4C32-4666-AAA6-639EF6CED34A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76480CD0-D91D-404D-BAF4-97830808E8C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24509E3A-4DCA-4113-A2D2-423E11A6EB3E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B5C03C8-E579-4246-84BF-8A344686D1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4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2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66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297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35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36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960849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C8F85BDE-4FA9-41DB-B72C-A4CA73B875BB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0C51D7C0-7FC2-40F0-846F-3934B4D1FB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51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9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79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49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59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32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18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22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33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7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D1EA07D1-99BC-49EC-91AB-991FF3811F60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141558F-9A32-4D76-80B7-9917E2E190E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4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68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2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672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0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808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35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903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183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Segoe" pitchFamily="34" charset="0"/>
              </a:defRPr>
            </a:lvl1pPr>
            <a:lvl2pPr>
              <a:defRPr sz="2400">
                <a:latin typeface="Segoe" pitchFamily="34" charset="0"/>
              </a:defRPr>
            </a:lvl2pPr>
            <a:lvl3pPr>
              <a:defRPr sz="2000">
                <a:latin typeface="Segoe" pitchFamily="34" charset="0"/>
              </a:defRPr>
            </a:lvl3pPr>
            <a:lvl4pPr>
              <a:defRPr sz="1800">
                <a:latin typeface="Segoe" pitchFamily="34" charset="0"/>
              </a:defRPr>
            </a:lvl4pPr>
            <a:lvl5pPr>
              <a:defRPr sz="1800">
                <a:latin typeface="Sego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Segoe" pitchFamily="34" charset="0"/>
              </a:defRPr>
            </a:lvl1pPr>
            <a:lvl2pPr>
              <a:defRPr sz="2400">
                <a:latin typeface="Segoe" pitchFamily="34" charset="0"/>
              </a:defRPr>
            </a:lvl2pPr>
            <a:lvl3pPr>
              <a:defRPr sz="2000">
                <a:latin typeface="Segoe" pitchFamily="34" charset="0"/>
              </a:defRPr>
            </a:lvl3pPr>
            <a:lvl4pPr>
              <a:defRPr sz="1800">
                <a:latin typeface="Segoe" pitchFamily="34" charset="0"/>
              </a:defRPr>
            </a:lvl4pPr>
            <a:lvl5pPr>
              <a:defRPr sz="1800">
                <a:latin typeface="Sego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E0B6DF41-A5D8-410C-BC19-3ED61524E718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B9DFC27E-2089-4EB0-B15F-26792C0ED3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40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25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084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51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98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061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0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736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65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Segoe" pitchFamily="34" charset="0"/>
              </a:defRPr>
            </a:lvl1pPr>
            <a:lvl2pPr>
              <a:defRPr sz="2000">
                <a:latin typeface="Segoe" pitchFamily="34" charset="0"/>
              </a:defRPr>
            </a:lvl2pPr>
            <a:lvl3pPr>
              <a:defRPr sz="1800">
                <a:latin typeface="Segoe" pitchFamily="34" charset="0"/>
              </a:defRPr>
            </a:lvl3pPr>
            <a:lvl4pPr>
              <a:defRPr sz="1600">
                <a:latin typeface="Segoe" pitchFamily="34" charset="0"/>
              </a:defRPr>
            </a:lvl4pPr>
            <a:lvl5pPr>
              <a:defRPr sz="1600">
                <a:latin typeface="Sego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Segoe" pitchFamily="34" charset="0"/>
              </a:defRPr>
            </a:lvl1pPr>
            <a:lvl2pPr>
              <a:defRPr sz="2000">
                <a:latin typeface="Segoe" pitchFamily="34" charset="0"/>
              </a:defRPr>
            </a:lvl2pPr>
            <a:lvl3pPr>
              <a:defRPr sz="1800">
                <a:latin typeface="Segoe" pitchFamily="34" charset="0"/>
              </a:defRPr>
            </a:lvl3pPr>
            <a:lvl4pPr>
              <a:defRPr sz="1600">
                <a:latin typeface="Segoe" pitchFamily="34" charset="0"/>
              </a:defRPr>
            </a:lvl4pPr>
            <a:lvl5pPr>
              <a:defRPr sz="1600">
                <a:latin typeface="Sego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17912F8-22AD-47FA-8F06-31CB8894CE6B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7AC545DF-880D-4327-BE8C-80B4595C717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279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01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6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979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34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19/05/2011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340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677F5AB7-50B3-4C6F-97AF-5EDE19C2A8A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784A097-7DA0-4095-AA16-8B41375DA2F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9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960849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C8F85BDE-4FA9-41DB-B72C-A4CA73B875BB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0C51D7C0-7FC2-40F0-846F-3934B4D1FBF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12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D1EA07D1-99BC-49EC-91AB-991FF3811F60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141558F-9A32-4D76-80B7-9917E2E190E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814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Segoe" pitchFamily="34" charset="0"/>
              </a:defRPr>
            </a:lvl1pPr>
            <a:lvl2pPr>
              <a:defRPr sz="2400">
                <a:latin typeface="Segoe" pitchFamily="34" charset="0"/>
              </a:defRPr>
            </a:lvl2pPr>
            <a:lvl3pPr>
              <a:defRPr sz="2000">
                <a:latin typeface="Segoe" pitchFamily="34" charset="0"/>
              </a:defRPr>
            </a:lvl3pPr>
            <a:lvl4pPr>
              <a:defRPr sz="1800">
                <a:latin typeface="Segoe" pitchFamily="34" charset="0"/>
              </a:defRPr>
            </a:lvl4pPr>
            <a:lvl5pPr>
              <a:defRPr sz="1800">
                <a:latin typeface="Sego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Segoe" pitchFamily="34" charset="0"/>
              </a:defRPr>
            </a:lvl1pPr>
            <a:lvl2pPr>
              <a:defRPr sz="2400">
                <a:latin typeface="Segoe" pitchFamily="34" charset="0"/>
              </a:defRPr>
            </a:lvl2pPr>
            <a:lvl3pPr>
              <a:defRPr sz="2000">
                <a:latin typeface="Segoe" pitchFamily="34" charset="0"/>
              </a:defRPr>
            </a:lvl3pPr>
            <a:lvl4pPr>
              <a:defRPr sz="1800">
                <a:latin typeface="Segoe" pitchFamily="34" charset="0"/>
              </a:defRPr>
            </a:lvl4pPr>
            <a:lvl5pPr>
              <a:defRPr sz="1800">
                <a:latin typeface="Sego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E0B6DF41-A5D8-410C-BC19-3ED61524E718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B9DFC27E-2089-4EB0-B15F-26792C0ED3A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9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BDA17E14-D6E2-40F9-A753-7317D78DC2B4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47BF0672-A581-4727-8AF7-A9D7D00857D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Segoe" pitchFamily="34" charset="0"/>
              </a:defRPr>
            </a:lvl1pPr>
            <a:lvl2pPr>
              <a:defRPr sz="2000">
                <a:latin typeface="Segoe" pitchFamily="34" charset="0"/>
              </a:defRPr>
            </a:lvl2pPr>
            <a:lvl3pPr>
              <a:defRPr sz="1800">
                <a:latin typeface="Segoe" pitchFamily="34" charset="0"/>
              </a:defRPr>
            </a:lvl3pPr>
            <a:lvl4pPr>
              <a:defRPr sz="1600">
                <a:latin typeface="Segoe" pitchFamily="34" charset="0"/>
              </a:defRPr>
            </a:lvl4pPr>
            <a:lvl5pPr>
              <a:defRPr sz="1600">
                <a:latin typeface="Sego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Segoe" pitchFamily="34" charset="0"/>
              </a:defRPr>
            </a:lvl1pPr>
            <a:lvl2pPr>
              <a:defRPr sz="2000">
                <a:latin typeface="Segoe" pitchFamily="34" charset="0"/>
              </a:defRPr>
            </a:lvl2pPr>
            <a:lvl3pPr>
              <a:defRPr sz="1800">
                <a:latin typeface="Segoe" pitchFamily="34" charset="0"/>
              </a:defRPr>
            </a:lvl3pPr>
            <a:lvl4pPr>
              <a:defRPr sz="1600">
                <a:latin typeface="Segoe" pitchFamily="34" charset="0"/>
              </a:defRPr>
            </a:lvl4pPr>
            <a:lvl5pPr>
              <a:defRPr sz="1600">
                <a:latin typeface="Sego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17912F8-22AD-47FA-8F06-31CB8894CE6B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7AC545DF-880D-4327-BE8C-80B4595C7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452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BDA17E14-D6E2-40F9-A753-7317D78DC2B4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47BF0672-A581-4727-8AF7-A9D7D00857DE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027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6FAC736C-D501-4350-A316-5F9FF99C39AE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8B8CAB52-6160-41B7-99B4-AC5AB87A163E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284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Segoe" pitchFamily="34" charset="0"/>
              </a:defRPr>
            </a:lvl1pPr>
            <a:lvl2pPr>
              <a:defRPr sz="2800">
                <a:latin typeface="Segoe" pitchFamily="34" charset="0"/>
              </a:defRPr>
            </a:lvl2pPr>
            <a:lvl3pPr>
              <a:defRPr sz="2400">
                <a:latin typeface="Segoe" pitchFamily="34" charset="0"/>
              </a:defRPr>
            </a:lvl3pPr>
            <a:lvl4pPr>
              <a:defRPr sz="2000">
                <a:latin typeface="Segoe" pitchFamily="34" charset="0"/>
              </a:defRPr>
            </a:lvl4pPr>
            <a:lvl5pPr>
              <a:defRPr sz="2000">
                <a:latin typeface="Segoe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35B4CF3F-54A6-4141-B859-4D1B5617ECDA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1BF7BF39-24B5-4697-8427-694B7AA633D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818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Segoe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Sego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82D1748D-E73F-479B-BA72-AC1C55CDA16C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F1858A34-6AF3-412A-9A7F-DD9C6AFAFDD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61516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873409F-4C32-4666-AAA6-639EF6CED34A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76480CD0-D91D-404D-BAF4-97830808E8C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673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24509E3A-4DCA-4113-A2D2-423E11A6EB3E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5/19/2011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B5C03C8-E579-4246-84BF-8A344686D14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2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6FAC736C-D501-4350-A316-5F9FF99C39AE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8B8CAB52-6160-41B7-99B4-AC5AB87A163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Segoe" pitchFamily="34" charset="0"/>
              </a:defRPr>
            </a:lvl1pPr>
            <a:lvl2pPr>
              <a:defRPr sz="2800">
                <a:latin typeface="Segoe" pitchFamily="34" charset="0"/>
              </a:defRPr>
            </a:lvl2pPr>
            <a:lvl3pPr>
              <a:defRPr sz="2400">
                <a:latin typeface="Segoe" pitchFamily="34" charset="0"/>
              </a:defRPr>
            </a:lvl3pPr>
            <a:lvl4pPr>
              <a:defRPr sz="2000">
                <a:latin typeface="Segoe" pitchFamily="34" charset="0"/>
              </a:defRPr>
            </a:lvl4pPr>
            <a:lvl5pPr>
              <a:defRPr sz="2000">
                <a:latin typeface="Segoe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35B4CF3F-54A6-4141-B859-4D1B5617ECDA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1BF7BF39-24B5-4697-8427-694B7AA633D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Segoe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Sego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82D1748D-E73F-479B-BA72-AC1C55CDA16C}" type="datetimeFigureOut">
              <a:rPr lang="en-US" smtClean="0"/>
              <a:pPr>
                <a:defRPr/>
              </a:pPr>
              <a:t>5/19/2011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F1858A34-6AF3-412A-9A7F-DD9C6AFAFDD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hyperlink" Target="http://www.systems.ethz.ch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2984"/>
            <a:ext cx="8229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9" name="Picture 8" descr="Lab_PP_Banner(noPIX).jpg"/>
          <p:cNvPicPr>
            <a:picLocks noChangeAspect="1"/>
          </p:cNvPicPr>
          <p:nvPr/>
        </p:nvPicPr>
        <p:blipFill>
          <a:blip r:embed="rId13" cstate="print"/>
          <a:srcRect b="51376"/>
          <a:stretch>
            <a:fillRect/>
          </a:stretch>
        </p:blipFill>
        <p:spPr>
          <a:xfrm>
            <a:off x="0" y="6070365"/>
            <a:ext cx="9144000" cy="7437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B0F0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5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6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08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2984"/>
            <a:ext cx="8229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070365"/>
            <a:ext cx="9144000" cy="747318"/>
            <a:chOff x="0" y="5899986"/>
            <a:chExt cx="9144000" cy="747318"/>
          </a:xfrm>
        </p:grpSpPr>
        <p:pic>
          <p:nvPicPr>
            <p:cNvPr id="9" name="Picture 8" descr="Lab_PP_Banner(noPIX).jpg"/>
            <p:cNvPicPr>
              <a:picLocks noChangeAspect="1"/>
            </p:cNvPicPr>
            <p:nvPr/>
          </p:nvPicPr>
          <p:blipFill>
            <a:blip r:embed="rId13" cstate="print"/>
            <a:srcRect b="51376"/>
            <a:stretch>
              <a:fillRect/>
            </a:stretch>
          </p:blipFill>
          <p:spPr>
            <a:xfrm>
              <a:off x="0" y="5899986"/>
              <a:ext cx="9144000" cy="743724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 userDrawn="1"/>
          </p:nvGrpSpPr>
          <p:grpSpPr>
            <a:xfrm>
              <a:off x="68626" y="5961474"/>
              <a:ext cx="857286" cy="685830"/>
              <a:chOff x="10391266" y="281708"/>
              <a:chExt cx="1071570" cy="880591"/>
            </a:xfrm>
          </p:grpSpPr>
          <p:pic>
            <p:nvPicPr>
              <p:cNvPr id="10" name="Picture 2" descr="Logo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0418782" y="281708"/>
                <a:ext cx="1044054" cy="693833"/>
              </a:xfrm>
              <a:prstGeom prst="rect">
                <a:avLst/>
              </a:prstGeom>
              <a:noFill/>
            </p:spPr>
          </p:pic>
          <p:pic>
            <p:nvPicPr>
              <p:cNvPr id="11" name="Picture 4" descr="Systems@ETH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0391266" y="996089"/>
                <a:ext cx="1071570" cy="166210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90765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B0F0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429684" cy="1470025"/>
          </a:xfrm>
        </p:spPr>
        <p:txBody>
          <a:bodyPr/>
          <a:lstStyle/>
          <a:p>
            <a:r>
              <a:rPr lang="en-GB" i="1" dirty="0" smtClean="0"/>
              <a:t>The many faces of TM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8280920" cy="649212"/>
          </a:xfrm>
        </p:spPr>
        <p:txBody>
          <a:bodyPr/>
          <a:lstStyle/>
          <a:p>
            <a:pPr marL="0" lvl="1"/>
            <a:r>
              <a:rPr lang="en-GB" dirty="0" smtClean="0">
                <a:solidFill>
                  <a:schemeClr val="tx1"/>
                </a:solidFill>
              </a:rPr>
              <a:t>Tim Harris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Granularity</a:t>
            </a:r>
            <a:endParaRPr lang="en-GB" dirty="0"/>
          </a:p>
        </p:txBody>
      </p:sp>
      <p:sp>
        <p:nvSpPr>
          <p:cNvPr id="4" name="Trapezoid 3"/>
          <p:cNvSpPr/>
          <p:nvPr/>
        </p:nvSpPr>
        <p:spPr>
          <a:xfrm flipV="1">
            <a:off x="1159171" y="1628800"/>
            <a:ext cx="3240360" cy="3816424"/>
          </a:xfrm>
          <a:prstGeom prst="trapezoid">
            <a:avLst>
              <a:gd name="adj" fmla="val 38892"/>
            </a:avLst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  <a:alpha val="20000"/>
                </a:schemeClr>
              </a:gs>
              <a:gs pos="100000">
                <a:schemeClr val="accent5">
                  <a:shade val="94000"/>
                  <a:satMod val="135000"/>
                  <a:alpha val="37000"/>
                </a:schemeClr>
              </a:gs>
            </a:gsLst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solidFill>
                <a:schemeClr val="lt1"/>
              </a:solidFill>
              <a:latin typeface="Segoe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71139" y="1297360"/>
            <a:ext cx="7517285" cy="692615"/>
            <a:chOff x="1043608" y="1095937"/>
            <a:chExt cx="7517285" cy="69261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43608" y="1788552"/>
              <a:ext cx="74888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16607" y="1095937"/>
              <a:ext cx="25442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>
                  <a:latin typeface="Arial" pitchFamily="34" charset="0"/>
                  <a:cs typeface="Arial" pitchFamily="34" charset="0"/>
                </a:rPr>
                <a:t>Distributed, large-scale</a:t>
              </a:r>
              <a:br>
                <a:rPr lang="en-GB" dirty="0" smtClean="0">
                  <a:latin typeface="Arial" pitchFamily="34" charset="0"/>
                  <a:cs typeface="Arial" pitchFamily="34" charset="0"/>
                </a:rPr>
              </a:br>
              <a:r>
                <a:rPr lang="en-GB" dirty="0" smtClean="0">
                  <a:latin typeface="Arial" pitchFamily="34" charset="0"/>
                  <a:cs typeface="Arial" pitchFamily="34" charset="0"/>
                </a:rPr>
                <a:t>atomic actions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71139" y="3421433"/>
            <a:ext cx="7488832" cy="671305"/>
            <a:chOff x="1043608" y="3493511"/>
            <a:chExt cx="7488832" cy="67130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43608" y="4164816"/>
              <a:ext cx="74888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240414" y="3493511"/>
              <a:ext cx="4252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>
                  <a:latin typeface="Arial" pitchFamily="34" charset="0"/>
                  <a:cs typeface="Arial" pitchFamily="34" charset="0"/>
                </a:rPr>
                <a:t>Composable shared </a:t>
              </a:r>
              <a:br>
                <a:rPr lang="en-GB" dirty="0" smtClean="0">
                  <a:latin typeface="Arial" pitchFamily="34" charset="0"/>
                  <a:cs typeface="Arial" pitchFamily="34" charset="0"/>
                </a:rPr>
              </a:br>
              <a:r>
                <a:rPr lang="en-GB" dirty="0" smtClean="0">
                  <a:latin typeface="Arial" pitchFamily="34" charset="0"/>
                  <a:cs typeface="Arial" pitchFamily="34" charset="0"/>
                </a:rPr>
                <a:t>memory data structures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71139" y="4466732"/>
            <a:ext cx="7488832" cy="691595"/>
            <a:chOff x="1043608" y="4265309"/>
            <a:chExt cx="7488832" cy="69159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43608" y="4956904"/>
              <a:ext cx="74888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974449" y="4265309"/>
              <a:ext cx="25186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>
                  <a:latin typeface="Arial" pitchFamily="34" charset="0"/>
                  <a:cs typeface="Arial" pitchFamily="34" charset="0"/>
                </a:rPr>
                <a:t>“Leaf” shared memory</a:t>
              </a:r>
              <a:br>
                <a:rPr lang="en-GB" dirty="0" smtClean="0">
                  <a:latin typeface="Arial" pitchFamily="34" charset="0"/>
                  <a:cs typeface="Arial" pitchFamily="34" charset="0"/>
                </a:rPr>
              </a:br>
              <a:r>
                <a:rPr lang="en-GB" dirty="0" smtClean="0">
                  <a:latin typeface="Arial" pitchFamily="34" charset="0"/>
                  <a:cs typeface="Arial" pitchFamily="34" charset="0"/>
                </a:rPr>
                <a:t>data structures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71139" y="2363969"/>
            <a:ext cx="7488832" cy="683470"/>
            <a:chOff x="1043608" y="2689258"/>
            <a:chExt cx="7488832" cy="6834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043608" y="3372728"/>
              <a:ext cx="74888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82088" y="2689258"/>
              <a:ext cx="27109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>
                  <a:latin typeface="Arial" pitchFamily="34" charset="0"/>
                  <a:cs typeface="Arial" pitchFamily="34" charset="0"/>
                </a:rPr>
                <a:t>General purpose atomic</a:t>
              </a:r>
              <a:br>
                <a:rPr lang="en-GB" dirty="0" smtClean="0">
                  <a:latin typeface="Arial" pitchFamily="34" charset="0"/>
                  <a:cs typeface="Arial" pitchFamily="34" charset="0"/>
                </a:rPr>
              </a:br>
              <a:r>
                <a:rPr lang="en-GB" dirty="0" smtClean="0">
                  <a:latin typeface="Arial" pitchFamily="34" charset="0"/>
                  <a:cs typeface="Arial" pitchFamily="34" charset="0"/>
                </a:rPr>
                <a:t>actions in a program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48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Programming abstraction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9552" y="1124744"/>
            <a:ext cx="3852907" cy="2278446"/>
            <a:chOff x="539552" y="1124744"/>
            <a:chExt cx="3852907" cy="2278446"/>
          </a:xfrm>
        </p:grpSpPr>
        <p:sp>
          <p:nvSpPr>
            <p:cNvPr id="4" name="Rectangle 3"/>
            <p:cNvSpPr/>
            <p:nvPr/>
          </p:nvSpPr>
          <p:spPr>
            <a:xfrm>
              <a:off x="539552" y="1484783"/>
              <a:ext cx="3852907" cy="1918407"/>
            </a:xfrm>
            <a:prstGeom prst="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  <a:alpha val="20000"/>
                  </a:schemeClr>
                </a:gs>
                <a:gs pos="100000">
                  <a:schemeClr val="accent5">
                    <a:shade val="94000"/>
                    <a:satMod val="135000"/>
                    <a:alpha val="37000"/>
                  </a:schemeClr>
                </a:gs>
              </a:gsLst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lt1"/>
                </a:solidFill>
                <a:latin typeface="Segoe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64067" y="1124744"/>
              <a:ext cx="3240360" cy="72008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Segoe" pitchFamily="34" charset="0"/>
                </a:rPr>
                <a:t>Lock elision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9572" y="1988840"/>
              <a:ext cx="36181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The program’s semantics is defined using locks.  TM is used as an implementation mechanism.</a:t>
              </a:r>
              <a:endParaRPr lang="en-GB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15616" y="3645024"/>
            <a:ext cx="3960440" cy="2052228"/>
            <a:chOff x="611560" y="3789040"/>
            <a:chExt cx="3960440" cy="2052228"/>
          </a:xfrm>
        </p:grpSpPr>
        <p:sp>
          <p:nvSpPr>
            <p:cNvPr id="7" name="Rectangle 6"/>
            <p:cNvSpPr/>
            <p:nvPr/>
          </p:nvSpPr>
          <p:spPr>
            <a:xfrm>
              <a:off x="611560" y="4149080"/>
              <a:ext cx="3799141" cy="1692188"/>
            </a:xfrm>
            <a:prstGeom prst="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  <a:alpha val="20000"/>
                  </a:schemeClr>
                </a:gs>
                <a:gs pos="100000">
                  <a:schemeClr val="accent5">
                    <a:shade val="94000"/>
                    <a:satMod val="135000"/>
                    <a:alpha val="37000"/>
                  </a:schemeClr>
                </a:gs>
              </a:gsLst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lt1"/>
                </a:solidFill>
                <a:latin typeface="Segoe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64067" y="3789040"/>
              <a:ext cx="3240360" cy="72008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Segoe" pitchFamily="34" charset="0"/>
                </a:rPr>
                <a:t>Speculation</a:t>
              </a:r>
              <a:endParaRPr lang="en-GB" sz="2800" dirty="0">
                <a:latin typeface="Segoe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3568" y="4653136"/>
              <a:ext cx="3888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Semantics defined by speculative</a:t>
              </a:r>
              <a:br>
                <a:rPr lang="en-GB" sz="2000" dirty="0" smtClean="0"/>
              </a:br>
              <a:r>
                <a:rPr lang="en-GB" sz="2000" dirty="0" smtClean="0"/>
                <a:t>execution, commit, etc. (either </a:t>
              </a:r>
              <a:br>
                <a:rPr lang="en-GB" sz="2000" dirty="0" smtClean="0"/>
              </a:br>
              <a:r>
                <a:rPr lang="en-GB" sz="2000" dirty="0" smtClean="0"/>
                <a:t>implicitly, or explicitly)</a:t>
              </a:r>
              <a:endParaRPr lang="en-GB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29699" y="1988840"/>
            <a:ext cx="3690773" cy="2495312"/>
            <a:chOff x="5076055" y="2204864"/>
            <a:chExt cx="3690773" cy="2495312"/>
          </a:xfrm>
        </p:grpSpPr>
        <p:sp>
          <p:nvSpPr>
            <p:cNvPr id="10" name="Rectangle 9"/>
            <p:cNvSpPr/>
            <p:nvPr/>
          </p:nvSpPr>
          <p:spPr>
            <a:xfrm>
              <a:off x="5076055" y="2564903"/>
              <a:ext cx="3690773" cy="2135273"/>
            </a:xfrm>
            <a:prstGeom prst="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0000"/>
                  </a:schemeClr>
                </a:gs>
                <a:gs pos="80000">
                  <a:schemeClr val="accent5">
                    <a:shade val="93000"/>
                    <a:satMod val="130000"/>
                    <a:alpha val="20000"/>
                  </a:schemeClr>
                </a:gs>
                <a:gs pos="100000">
                  <a:schemeClr val="accent5">
                    <a:shade val="94000"/>
                    <a:satMod val="135000"/>
                    <a:alpha val="37000"/>
                  </a:schemeClr>
                </a:gs>
              </a:gsLst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lt1"/>
                </a:solidFill>
                <a:latin typeface="Segoe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92080" y="2204864"/>
              <a:ext cx="3240360" cy="72008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Segoe" pitchFamily="34" charset="0"/>
                </a:rPr>
                <a:t>Atomic</a:t>
              </a:r>
              <a:endParaRPr lang="en-GB" sz="2800" dirty="0"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92080" y="3068960"/>
              <a:ext cx="340226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Semantics defined by atomic execution (e.g. “atomic { X }”).  Speculation, if used, is abstracted by the implementation.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237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4" name="Left-Right Arrow 3"/>
          <p:cNvSpPr/>
          <p:nvPr/>
        </p:nvSpPr>
        <p:spPr>
          <a:xfrm>
            <a:off x="683568" y="1628800"/>
            <a:ext cx="7416824" cy="1008112"/>
          </a:xfrm>
          <a:prstGeom prst="leftRightArrow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  <a:alpha val="20000"/>
                </a:schemeClr>
              </a:gs>
              <a:gs pos="100000">
                <a:schemeClr val="accent5">
                  <a:shade val="94000"/>
                  <a:satMod val="135000"/>
                  <a:alpha val="37000"/>
                </a:schemeClr>
              </a:gs>
            </a:gsLst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latin typeface="Segoe" pitchFamily="34" charset="0"/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1403648" y="3645024"/>
            <a:ext cx="2448272" cy="1944216"/>
          </a:xfrm>
          <a:prstGeom prst="borderCallout2">
            <a:avLst>
              <a:gd name="adj1" fmla="val -8022"/>
              <a:gd name="adj2" fmla="val 19469"/>
              <a:gd name="adj3" fmla="val -26111"/>
              <a:gd name="adj4" fmla="val 2118"/>
              <a:gd name="adj5" fmla="val -50302"/>
              <a:gd name="adj6" fmla="val 21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Makes software easier to develop / </a:t>
            </a:r>
            <a:br>
              <a:rPr lang="en-GB" dirty="0" smtClean="0"/>
            </a:br>
            <a:r>
              <a:rPr lang="en-GB" dirty="0" smtClean="0"/>
              <a:t>verify / </a:t>
            </a:r>
            <a:br>
              <a:rPr lang="en-GB" dirty="0" smtClean="0"/>
            </a:br>
            <a:r>
              <a:rPr lang="en-GB" dirty="0" smtClean="0"/>
              <a:t>maintain / …</a:t>
            </a:r>
            <a:endParaRPr lang="en-GB" dirty="0"/>
          </a:p>
        </p:txBody>
      </p:sp>
      <p:sp>
        <p:nvSpPr>
          <p:cNvPr id="9" name="Line Callout 2 8"/>
          <p:cNvSpPr/>
          <p:nvPr/>
        </p:nvSpPr>
        <p:spPr>
          <a:xfrm>
            <a:off x="6084168" y="3645024"/>
            <a:ext cx="2448272" cy="1944216"/>
          </a:xfrm>
          <a:prstGeom prst="borderCallout2">
            <a:avLst>
              <a:gd name="adj1" fmla="val -8022"/>
              <a:gd name="adj2" fmla="val 19469"/>
              <a:gd name="adj3" fmla="val -26111"/>
              <a:gd name="adj4" fmla="val 2118"/>
              <a:gd name="adj5" fmla="val -50302"/>
              <a:gd name="adj6" fmla="val 21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Faster: better than alternatives, irrespective of 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9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points that I like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79345" y="1079013"/>
            <a:ext cx="4460199" cy="1417290"/>
            <a:chOff x="1187624" y="1412776"/>
            <a:chExt cx="4460199" cy="1584176"/>
          </a:xfrm>
        </p:grpSpPr>
        <p:sp>
          <p:nvSpPr>
            <p:cNvPr id="4" name="Rounded Rectangle 3"/>
            <p:cNvSpPr/>
            <p:nvPr/>
          </p:nvSpPr>
          <p:spPr>
            <a:xfrm>
              <a:off x="1291847" y="1412776"/>
              <a:ext cx="4355976" cy="1584176"/>
            </a:xfrm>
            <a:prstGeom prst="round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5000"/>
                  </a:schemeClr>
                </a:gs>
                <a:gs pos="80000">
                  <a:schemeClr val="accent5">
                    <a:shade val="93000"/>
                    <a:satMod val="130000"/>
                    <a:alpha val="20000"/>
                  </a:schemeClr>
                </a:gs>
                <a:gs pos="100000">
                  <a:schemeClr val="accent5">
                    <a:shade val="94000"/>
                    <a:satMod val="135000"/>
                    <a:alpha val="37000"/>
                  </a:schemeClr>
                </a:gs>
              </a:gsLst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87624" y="1544379"/>
              <a:ext cx="435597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latin typeface="Segoe" pitchFamily="34" charset="0"/>
                </a:rPr>
                <a:t>DCAS </a:t>
              </a:r>
              <a:r>
                <a:rPr lang="en-GB" dirty="0">
                  <a:latin typeface="Segoe" pitchFamily="34" charset="0"/>
                </a:rPr>
                <a:t>/ 3-CAS / …</a:t>
              </a:r>
            </a:p>
            <a:p>
              <a:pPr algn="ctr"/>
              <a:r>
                <a:rPr lang="en-GB" dirty="0">
                  <a:latin typeface="Segoe" pitchFamily="34" charset="0"/>
                </a:rPr>
                <a:t>Granularity: leaf data structures</a:t>
              </a:r>
              <a:br>
                <a:rPr lang="en-GB" dirty="0">
                  <a:latin typeface="Segoe" pitchFamily="34" charset="0"/>
                </a:rPr>
              </a:br>
              <a:r>
                <a:rPr lang="en-GB" dirty="0">
                  <a:latin typeface="Segoe" pitchFamily="34" charset="0"/>
                </a:rPr>
                <a:t>Abstraction: atomic multi-word CAS</a:t>
              </a:r>
              <a:br>
                <a:rPr lang="en-GB" dirty="0">
                  <a:latin typeface="Segoe" pitchFamily="34" charset="0"/>
                </a:rPr>
              </a:br>
              <a:r>
                <a:rPr lang="en-GB" dirty="0">
                  <a:latin typeface="Segoe" pitchFamily="34" charset="0"/>
                </a:rPr>
                <a:t>Purpose: faster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03748" y="2722058"/>
            <a:ext cx="4355976" cy="1417290"/>
            <a:chOff x="1187624" y="1412776"/>
            <a:chExt cx="4355976" cy="1584176"/>
          </a:xfrm>
        </p:grpSpPr>
        <p:sp>
          <p:nvSpPr>
            <p:cNvPr id="8" name="Rounded Rectangle 7"/>
            <p:cNvSpPr/>
            <p:nvPr/>
          </p:nvSpPr>
          <p:spPr>
            <a:xfrm>
              <a:off x="1187624" y="1412776"/>
              <a:ext cx="4355976" cy="1584176"/>
            </a:xfrm>
            <a:prstGeom prst="round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5000"/>
                  </a:schemeClr>
                </a:gs>
                <a:gs pos="80000">
                  <a:schemeClr val="accent5">
                    <a:shade val="93000"/>
                    <a:satMod val="130000"/>
                    <a:alpha val="20000"/>
                  </a:schemeClr>
                </a:gs>
                <a:gs pos="100000">
                  <a:schemeClr val="accent5">
                    <a:shade val="94000"/>
                    <a:satMod val="135000"/>
                    <a:alpha val="37000"/>
                  </a:schemeClr>
                </a:gs>
              </a:gsLst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87624" y="1559065"/>
              <a:ext cx="435597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latin typeface="Segoe" pitchFamily="34" charset="0"/>
                </a:rPr>
                <a:t>HTM with limited guarantees (~ASF)</a:t>
              </a:r>
              <a:endParaRPr lang="en-GB" dirty="0">
                <a:latin typeface="Segoe" pitchFamily="34" charset="0"/>
              </a:endParaRPr>
            </a:p>
            <a:p>
              <a:pPr algn="ctr"/>
              <a:r>
                <a:rPr lang="en-GB" dirty="0">
                  <a:latin typeface="Segoe" pitchFamily="34" charset="0"/>
                </a:rPr>
                <a:t>Granularity: leaf data structures</a:t>
              </a:r>
              <a:br>
                <a:rPr lang="en-GB" dirty="0">
                  <a:latin typeface="Segoe" pitchFamily="34" charset="0"/>
                </a:rPr>
              </a:br>
              <a:r>
                <a:rPr lang="en-GB" dirty="0">
                  <a:latin typeface="Segoe" pitchFamily="34" charset="0"/>
                </a:rPr>
                <a:t>Abstraction: </a:t>
              </a:r>
              <a:r>
                <a:rPr lang="en-GB" dirty="0" smtClean="0">
                  <a:latin typeface="Segoe" pitchFamily="34" charset="0"/>
                </a:rPr>
                <a:t>short transactions</a:t>
              </a:r>
              <a:r>
                <a:rPr lang="en-GB" dirty="0">
                  <a:latin typeface="Segoe" pitchFamily="34" charset="0"/>
                </a:rPr>
                <a:t/>
              </a:r>
              <a:br>
                <a:rPr lang="en-GB" dirty="0">
                  <a:latin typeface="Segoe" pitchFamily="34" charset="0"/>
                </a:rPr>
              </a:br>
              <a:r>
                <a:rPr lang="en-GB" dirty="0">
                  <a:latin typeface="Segoe" pitchFamily="34" charset="0"/>
                </a:rPr>
                <a:t>Purpose: faster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23928" y="4365104"/>
            <a:ext cx="4355976" cy="1417290"/>
            <a:chOff x="1187624" y="1412776"/>
            <a:chExt cx="4355976" cy="1584176"/>
          </a:xfrm>
        </p:grpSpPr>
        <p:sp>
          <p:nvSpPr>
            <p:cNvPr id="11" name="Rounded Rectangle 10"/>
            <p:cNvSpPr/>
            <p:nvPr/>
          </p:nvSpPr>
          <p:spPr>
            <a:xfrm>
              <a:off x="1187624" y="1412776"/>
              <a:ext cx="4355976" cy="1584176"/>
            </a:xfrm>
            <a:prstGeom prst="roundRect">
              <a:avLst/>
            </a:prstGeom>
            <a:gradFill>
              <a:gsLst>
                <a:gs pos="0">
                  <a:schemeClr val="accent5">
                    <a:shade val="51000"/>
                    <a:satMod val="130000"/>
                    <a:alpha val="55000"/>
                  </a:schemeClr>
                </a:gs>
                <a:gs pos="80000">
                  <a:schemeClr val="accent5">
                    <a:shade val="93000"/>
                    <a:satMod val="130000"/>
                    <a:alpha val="20000"/>
                  </a:schemeClr>
                </a:gs>
                <a:gs pos="100000">
                  <a:schemeClr val="accent5">
                    <a:shade val="94000"/>
                    <a:satMod val="135000"/>
                    <a:alpha val="37000"/>
                  </a:schemeClr>
                </a:gs>
              </a:gsLst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1573750"/>
              <a:ext cx="435597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>
                  <a:latin typeface="Segoe" pitchFamily="34" charset="0"/>
                </a:rPr>
                <a:t>Static separation (e.g., STM-Haskell)</a:t>
              </a:r>
              <a:endParaRPr lang="en-GB" dirty="0">
                <a:latin typeface="Segoe" pitchFamily="34" charset="0"/>
              </a:endParaRPr>
            </a:p>
            <a:p>
              <a:pPr algn="ctr"/>
              <a:r>
                <a:rPr lang="en-GB" dirty="0">
                  <a:latin typeface="Segoe" pitchFamily="34" charset="0"/>
                </a:rPr>
                <a:t>Granularity: </a:t>
              </a:r>
              <a:r>
                <a:rPr lang="en-GB" dirty="0" err="1" smtClean="0">
                  <a:latin typeface="Segoe" pitchFamily="34" charset="0"/>
                </a:rPr>
                <a:t>composable</a:t>
              </a:r>
              <a:r>
                <a:rPr lang="en-GB" dirty="0" smtClean="0">
                  <a:latin typeface="Segoe" pitchFamily="34" charset="0"/>
                </a:rPr>
                <a:t> data </a:t>
              </a:r>
              <a:r>
                <a:rPr lang="en-GB" dirty="0">
                  <a:latin typeface="Segoe" pitchFamily="34" charset="0"/>
                </a:rPr>
                <a:t>structures</a:t>
              </a:r>
              <a:br>
                <a:rPr lang="en-GB" dirty="0">
                  <a:latin typeface="Segoe" pitchFamily="34" charset="0"/>
                </a:rPr>
              </a:br>
              <a:r>
                <a:rPr lang="en-GB" dirty="0">
                  <a:latin typeface="Segoe" pitchFamily="34" charset="0"/>
                </a:rPr>
                <a:t>Abstraction: </a:t>
              </a:r>
              <a:r>
                <a:rPr lang="en-GB" dirty="0" smtClean="0">
                  <a:latin typeface="Segoe" pitchFamily="34" charset="0"/>
                </a:rPr>
                <a:t>atomic actions</a:t>
              </a:r>
              <a:r>
                <a:rPr lang="en-GB" dirty="0">
                  <a:latin typeface="Segoe" pitchFamily="34" charset="0"/>
                </a:rPr>
                <a:t/>
              </a:r>
              <a:br>
                <a:rPr lang="en-GB" dirty="0">
                  <a:latin typeface="Segoe" pitchFamily="34" charset="0"/>
                </a:rPr>
              </a:br>
              <a:r>
                <a:rPr lang="en-GB" dirty="0">
                  <a:latin typeface="Segoe" pitchFamily="34" charset="0"/>
                </a:rPr>
                <a:t>Purpose: </a:t>
              </a:r>
              <a:r>
                <a:rPr lang="en-GB" dirty="0" smtClean="0">
                  <a:latin typeface="Segoe" pitchFamily="34" charset="0"/>
                </a:rPr>
                <a:t>easier, decent </a:t>
              </a:r>
              <a:r>
                <a:rPr lang="en-GB" dirty="0" err="1" smtClean="0">
                  <a:latin typeface="Segoe" pitchFamily="34" charset="0"/>
                </a:rPr>
                <a:t>perf</a:t>
              </a:r>
              <a:endParaRPr lang="en-GB" dirty="0"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6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points I am sceptical about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391"/>
            <a:ext cx="8229600" cy="3960849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Speculative lock elision </a:t>
            </a:r>
            <a:r>
              <a:rPr lang="en-GB" smtClean="0"/>
              <a:t>on general-purpose s/w</a:t>
            </a:r>
            <a:endParaRPr lang="en-GB" dirty="0" smtClean="0"/>
          </a:p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“atomic” blocks over normal data in a high-level language (C#/Java)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(prove me wrong, I would like either of these to work!)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32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Papers on TM could often be more explicit about their goals</a:t>
            </a:r>
          </a:p>
          <a:p>
            <a:pPr lvl="1"/>
            <a:r>
              <a:rPr lang="en-GB" dirty="0" smtClean="0"/>
              <a:t>The reason for using parallel h/w is usually performance… comparing against optimized sequential code is important</a:t>
            </a:r>
          </a:p>
          <a:p>
            <a:r>
              <a:rPr lang="en-GB" dirty="0" smtClean="0"/>
              <a:t>Some of the clearest uses for TM are specialized data structures written by expert programmers</a:t>
            </a:r>
          </a:p>
          <a:p>
            <a:pPr lvl="1"/>
            <a:r>
              <a:rPr lang="en-GB" dirty="0" smtClean="0"/>
              <a:t>When I’ve tried to build more general systems, they have either lost the </a:t>
            </a:r>
            <a:r>
              <a:rPr lang="en-GB" dirty="0" err="1" smtClean="0"/>
              <a:t>perf</a:t>
            </a:r>
            <a:r>
              <a:rPr lang="en-GB" dirty="0" smtClean="0"/>
              <a:t> needed, or have become </a:t>
            </a:r>
            <a:r>
              <a:rPr lang="en-GB" dirty="0" err="1" smtClean="0"/>
              <a:t>infeasibly</a:t>
            </a:r>
            <a:r>
              <a:rPr lang="en-GB" dirty="0" smtClean="0"/>
              <a:t> complicated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31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57900"/>
            <a:ext cx="9396536" cy="97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77"/>
            <a:ext cx="8229600" cy="630181"/>
          </a:xfrm>
        </p:spPr>
        <p:txBody>
          <a:bodyPr>
            <a:noAutofit/>
          </a:bodyPr>
          <a:lstStyle/>
          <a:p>
            <a:r>
              <a:rPr lang="en-US" sz="2800" b="1" dirty="0"/>
              <a:t>Microsoft Research PhD </a:t>
            </a:r>
            <a:r>
              <a:rPr lang="en-US" sz="2800" b="1" dirty="0" smtClean="0"/>
              <a:t>Scholarship on </a:t>
            </a:r>
            <a:br>
              <a:rPr lang="en-US" sz="2800" b="1" dirty="0" smtClean="0"/>
            </a:br>
            <a:r>
              <a:rPr lang="en-US" sz="2800" b="1" dirty="0" smtClean="0"/>
              <a:t>Concurrent Software Verification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500" y="1413135"/>
            <a:ext cx="7999299" cy="4713028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Project:   </a:t>
            </a:r>
            <a:r>
              <a:rPr lang="en-US" sz="2000" dirty="0" smtClean="0"/>
              <a:t>A Proof System for Relaxed Memory Models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b="1" dirty="0" smtClean="0"/>
              <a:t>Advisors:  </a:t>
            </a:r>
          </a:p>
          <a:p>
            <a:pPr lvl="2"/>
            <a:r>
              <a:rPr lang="en-US" sz="2000" dirty="0" smtClean="0"/>
              <a:t>Serdar Tasiran (</a:t>
            </a:r>
            <a:r>
              <a:rPr lang="en-US" sz="2000" dirty="0" err="1" smtClean="0"/>
              <a:t>Koc</a:t>
            </a:r>
            <a:r>
              <a:rPr lang="en-US" sz="2000" dirty="0" smtClean="0"/>
              <a:t> University, Istanbul, Turkey)</a:t>
            </a:r>
          </a:p>
          <a:p>
            <a:pPr lvl="2"/>
            <a:r>
              <a:rPr lang="en-US" sz="2000" dirty="0" err="1" smtClean="0"/>
              <a:t>Shaz</a:t>
            </a:r>
            <a:r>
              <a:rPr lang="en-US" sz="2000" dirty="0" smtClean="0"/>
              <a:t> </a:t>
            </a:r>
            <a:r>
              <a:rPr lang="en-US" sz="2000" dirty="0" err="1" smtClean="0"/>
              <a:t>Qadeer</a:t>
            </a:r>
            <a:r>
              <a:rPr lang="en-US" sz="2000" dirty="0" smtClean="0"/>
              <a:t> (Microsoft Research, Redmond)</a:t>
            </a:r>
            <a:br>
              <a:rPr lang="en-US" sz="2000" dirty="0" smtClean="0"/>
            </a:br>
            <a:endParaRPr lang="en-US" sz="2000" b="1" dirty="0" smtClean="0"/>
          </a:p>
          <a:p>
            <a:r>
              <a:rPr lang="en-US" sz="2000" b="1" dirty="0" smtClean="0"/>
              <a:t>Benefits:</a:t>
            </a:r>
          </a:p>
          <a:p>
            <a:pPr lvl="1"/>
            <a:r>
              <a:rPr lang="en-US" sz="2000" dirty="0" smtClean="0"/>
              <a:t>1250 Euros/</a:t>
            </a:r>
            <a:r>
              <a:rPr lang="en-US" sz="2000" dirty="0" err="1" smtClean="0"/>
              <a:t>mo</a:t>
            </a:r>
            <a:r>
              <a:rPr lang="en-US" sz="2000" dirty="0" smtClean="0"/>
              <a:t> net stipend</a:t>
            </a:r>
          </a:p>
          <a:p>
            <a:pPr lvl="1"/>
            <a:r>
              <a:rPr lang="en-US" sz="2000" dirty="0" smtClean="0"/>
              <a:t>Housing, </a:t>
            </a:r>
            <a:r>
              <a:rPr lang="en-US" sz="2000" smtClean="0"/>
              <a:t>health insurance </a:t>
            </a:r>
            <a:endParaRPr lang="en-US" sz="2000" dirty="0" smtClean="0"/>
          </a:p>
          <a:p>
            <a:pPr lvl="1"/>
            <a:r>
              <a:rPr lang="en-US" sz="2000" dirty="0" smtClean="0"/>
              <a:t>Annual </a:t>
            </a:r>
            <a:r>
              <a:rPr lang="en-US" sz="2000" dirty="0"/>
              <a:t>summer school at Microsoft </a:t>
            </a:r>
            <a:r>
              <a:rPr lang="en-US" sz="2000" dirty="0" smtClean="0"/>
              <a:t>Research, Cambridge</a:t>
            </a:r>
          </a:p>
          <a:p>
            <a:pPr lvl="1"/>
            <a:r>
              <a:rPr lang="en-US" sz="2000" dirty="0" smtClean="0"/>
              <a:t>Paid </a:t>
            </a:r>
            <a:r>
              <a:rPr lang="en-US" sz="2000" dirty="0"/>
              <a:t>internship opportunities at Microsoft </a:t>
            </a: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Laptop and software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 smtClean="0"/>
              <a:t>Contact</a:t>
            </a:r>
            <a:r>
              <a:rPr lang="en-US" sz="2400" dirty="0" smtClean="0"/>
              <a:t>  </a:t>
            </a:r>
            <a:r>
              <a:rPr lang="en-US" sz="2000" b="1" dirty="0" err="1" smtClean="0"/>
              <a:t>Serdar.Tasiran@acm.org</a:t>
            </a:r>
            <a:endParaRPr lang="en-US" sz="2000" b="1" dirty="0" smtClean="0"/>
          </a:p>
          <a:p>
            <a:endParaRPr lang="en-US" dirty="0" smtClean="0"/>
          </a:p>
        </p:txBody>
      </p:sp>
      <p:pic>
        <p:nvPicPr>
          <p:cNvPr id="4" name="Picture 3" descr="logo_section.gif"/>
          <p:cNvPicPr/>
          <p:nvPr/>
        </p:nvPicPr>
        <p:blipFill>
          <a:blip r:embed="rId2" cstate="print"/>
          <a:srcRect l="6000" t="13714" r="400" b="4571"/>
          <a:stretch>
            <a:fillRect/>
          </a:stretch>
        </p:blipFill>
        <p:spPr>
          <a:xfrm>
            <a:off x="7012940" y="6057900"/>
            <a:ext cx="2131060" cy="8001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47" y="6233579"/>
            <a:ext cx="2057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3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6828</TotalTime>
  <Words>248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1_Office Theme</vt:lpstr>
      <vt:lpstr>Custom Design</vt:lpstr>
      <vt:lpstr>1_Custom Design</vt:lpstr>
      <vt:lpstr>2_Custom Design</vt:lpstr>
      <vt:lpstr>3_Custom Design</vt:lpstr>
      <vt:lpstr>2_Office Theme</vt:lpstr>
      <vt:lpstr>The many faces of TM</vt:lpstr>
      <vt:lpstr>Granularity</vt:lpstr>
      <vt:lpstr>Programming abstraction</vt:lpstr>
      <vt:lpstr>Purpose</vt:lpstr>
      <vt:lpstr>Design points that I like</vt:lpstr>
      <vt:lpstr>Design points I am sceptical about</vt:lpstr>
      <vt:lpstr>Summary</vt:lpstr>
      <vt:lpstr>Microsoft Research PhD Scholarship on  Concurrent Software Verification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Harris</dc:creator>
  <cp:lastModifiedBy>Tim Harris</cp:lastModifiedBy>
  <cp:revision>332</cp:revision>
  <dcterms:created xsi:type="dcterms:W3CDTF">2009-09-21T15:31:59Z</dcterms:created>
  <dcterms:modified xsi:type="dcterms:W3CDTF">2011-05-19T08:06:20Z</dcterms:modified>
</cp:coreProperties>
</file>